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Bricolage Grotesque Extra Bold" panose="020B0604020202020204" charset="0"/>
      <p:regular r:id="rId13"/>
    </p:embeddedFont>
    <p:embeddedFont>
      <p:font typeface="Consolas" panose="020B0609020204030204" pitchFamily="49" charset="0"/>
      <p:regular r:id="rId14"/>
      <p:bold r:id="rId15"/>
      <p:italic r:id="rId16"/>
      <p:boldItalic r:id="rId17"/>
    </p:embeddedFont>
    <p:embeddedFont>
      <p:font typeface="Montserrat" panose="00000500000000000000"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180"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584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9.xml"/><Relationship Id="rId16" Type="http://schemas.openxmlformats.org/officeDocument/2006/relationships/image" Target="../media/image32.svg"/><Relationship Id="rId1" Type="http://schemas.openxmlformats.org/officeDocument/2006/relationships/slideLayout" Target="../slideLayouts/slideLayout10.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3227427"/>
            <a:ext cx="7363897" cy="708779"/>
          </a:xfrm>
          <a:prstGeom prst="rect">
            <a:avLst/>
          </a:prstGeom>
          <a:noFill/>
          <a:ln/>
        </p:spPr>
        <p:txBody>
          <a:bodyPr wrap="none" lIns="0" tIns="0" rIns="0" bIns="0" rtlCol="0" anchor="t"/>
          <a:lstStyle/>
          <a:p>
            <a:pPr marL="0" indent="0" algn="l">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PowerShell Fundamentals</a:t>
            </a:r>
            <a:endParaRPr lang="en-US" sz="4450" dirty="0"/>
          </a:p>
        </p:txBody>
      </p:sp>
      <p:sp>
        <p:nvSpPr>
          <p:cNvPr id="4" name="Text 1"/>
          <p:cNvSpPr/>
          <p:nvPr/>
        </p:nvSpPr>
        <p:spPr>
          <a:xfrm>
            <a:off x="793790" y="427636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Mastering task automation and configuration management for IT professionals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58679" y="1240274"/>
            <a:ext cx="6413778" cy="584835"/>
          </a:xfrm>
          <a:prstGeom prst="rect">
            <a:avLst/>
          </a:prstGeom>
          <a:noFill/>
          <a:ln/>
        </p:spPr>
        <p:txBody>
          <a:bodyPr wrap="none" lIns="0" tIns="0" rIns="0" bIns="0" rtlCol="0" anchor="t"/>
          <a:lstStyle/>
          <a:p>
            <a:pPr marL="0" indent="0" algn="l">
              <a:lnSpc>
                <a:spcPts val="4600"/>
              </a:lnSpc>
              <a:buNone/>
            </a:pPr>
            <a:r>
              <a:rPr lang="en-US" sz="3650" b="1" dirty="0">
                <a:solidFill>
                  <a:srgbClr val="EEAEF6"/>
                </a:solidFill>
                <a:latin typeface="Bricolage Grotesque Extra Bold" pitchFamily="34" charset="0"/>
                <a:ea typeface="Bricolage Grotesque Extra Bold" pitchFamily="34" charset="-122"/>
                <a:cs typeface="Bricolage Grotesque Extra Bold" pitchFamily="34" charset="-120"/>
              </a:rPr>
              <a:t>Essential Interview Insights</a:t>
            </a:r>
            <a:endParaRPr lang="en-US" sz="3650" dirty="0"/>
          </a:p>
        </p:txBody>
      </p:sp>
      <p:sp>
        <p:nvSpPr>
          <p:cNvPr id="3" name="Shape 1"/>
          <p:cNvSpPr/>
          <p:nvPr/>
        </p:nvSpPr>
        <p:spPr>
          <a:xfrm>
            <a:off x="858679" y="2133838"/>
            <a:ext cx="421005" cy="421005"/>
          </a:xfrm>
          <a:prstGeom prst="roundRect">
            <a:avLst>
              <a:gd name="adj" fmla="val 18670"/>
            </a:avLst>
          </a:prstGeom>
          <a:solidFill>
            <a:srgbClr val="282D5E"/>
          </a:solidFill>
          <a:ln/>
        </p:spPr>
      </p:sp>
      <p:sp>
        <p:nvSpPr>
          <p:cNvPr id="4" name="Text 2"/>
          <p:cNvSpPr/>
          <p:nvPr/>
        </p:nvSpPr>
        <p:spPr>
          <a:xfrm>
            <a:off x="1433989" y="2198132"/>
            <a:ext cx="4927282" cy="292418"/>
          </a:xfrm>
          <a:prstGeom prst="rect">
            <a:avLst/>
          </a:prstGeom>
          <a:noFill/>
          <a:ln/>
        </p:spPr>
        <p:txBody>
          <a:bodyPr wrap="none" lIns="0" tIns="0" rIns="0" bIns="0" rtlCol="0" anchor="t"/>
          <a:lstStyle/>
          <a:p>
            <a:pPr marL="0" indent="0" algn="l">
              <a:lnSpc>
                <a:spcPts val="2300"/>
              </a:lnSpc>
              <a:buNone/>
            </a:pPr>
            <a:r>
              <a:rPr lang="en-US" sz="1800" b="1" dirty="0">
                <a:solidFill>
                  <a:srgbClr val="E5DCE6"/>
                </a:solidFill>
                <a:latin typeface="Bricolage Grotesque Extra Bold" pitchFamily="34" charset="0"/>
                <a:ea typeface="Bricolage Grotesque Extra Bold" pitchFamily="34" charset="-122"/>
                <a:cs typeface="Bricolage Grotesque Extra Bold" pitchFamily="34" charset="-120"/>
              </a:rPr>
              <a:t>PowerShell is object-based, not text-based</a:t>
            </a:r>
            <a:endParaRPr lang="en-US" sz="1800" dirty="0"/>
          </a:p>
        </p:txBody>
      </p:sp>
      <p:sp>
        <p:nvSpPr>
          <p:cNvPr id="5" name="Text 3"/>
          <p:cNvSpPr/>
          <p:nvPr/>
        </p:nvSpPr>
        <p:spPr>
          <a:xfrm>
            <a:off x="1433989" y="2583180"/>
            <a:ext cx="12337733" cy="273248"/>
          </a:xfrm>
          <a:prstGeom prst="rect">
            <a:avLst/>
          </a:prstGeom>
          <a:noFill/>
          <a:ln/>
        </p:spPr>
        <p:txBody>
          <a:bodyPr wrap="none" lIns="0" tIns="0" rIns="0" bIns="0" rtlCol="0" anchor="t"/>
          <a:lstStyle/>
          <a:p>
            <a:pPr marL="0" indent="0" algn="l">
              <a:lnSpc>
                <a:spcPts val="2150"/>
              </a:lnSpc>
              <a:buNone/>
            </a:pPr>
            <a:r>
              <a:rPr lang="en-US" sz="1450" dirty="0">
                <a:solidFill>
                  <a:srgbClr val="E5DCE6"/>
                </a:solidFill>
                <a:latin typeface="Montserrat" pitchFamily="34" charset="0"/>
                <a:ea typeface="Montserrat" pitchFamily="34" charset="-122"/>
                <a:cs typeface="Montserrat" pitchFamily="34" charset="-120"/>
              </a:rPr>
              <a:t>Unlike traditional command-line tools, PowerShell works with .NET objects, providing richer data manipulation capabilities.</a:t>
            </a:r>
            <a:endParaRPr lang="en-US" sz="1450" dirty="0"/>
          </a:p>
        </p:txBody>
      </p:sp>
      <p:sp>
        <p:nvSpPr>
          <p:cNvPr id="6" name="Shape 4"/>
          <p:cNvSpPr/>
          <p:nvPr/>
        </p:nvSpPr>
        <p:spPr>
          <a:xfrm>
            <a:off x="858679" y="3165158"/>
            <a:ext cx="421005" cy="421005"/>
          </a:xfrm>
          <a:prstGeom prst="roundRect">
            <a:avLst>
              <a:gd name="adj" fmla="val 18670"/>
            </a:avLst>
          </a:prstGeom>
          <a:solidFill>
            <a:srgbClr val="282D5E"/>
          </a:solidFill>
          <a:ln/>
        </p:spPr>
      </p:sp>
      <p:sp>
        <p:nvSpPr>
          <p:cNvPr id="7" name="Text 5"/>
          <p:cNvSpPr/>
          <p:nvPr/>
        </p:nvSpPr>
        <p:spPr>
          <a:xfrm>
            <a:off x="1433989" y="3229451"/>
            <a:ext cx="3929063" cy="292418"/>
          </a:xfrm>
          <a:prstGeom prst="rect">
            <a:avLst/>
          </a:prstGeom>
          <a:noFill/>
          <a:ln/>
        </p:spPr>
        <p:txBody>
          <a:bodyPr wrap="none" lIns="0" tIns="0" rIns="0" bIns="0" rtlCol="0" anchor="t"/>
          <a:lstStyle/>
          <a:p>
            <a:pPr marL="0" indent="0" algn="l">
              <a:lnSpc>
                <a:spcPts val="2300"/>
              </a:lnSpc>
              <a:buNone/>
            </a:pPr>
            <a:r>
              <a:rPr lang="en-US" sz="1800" b="1" dirty="0">
                <a:solidFill>
                  <a:srgbClr val="E5DCE6"/>
                </a:solidFill>
                <a:latin typeface="Bricolage Grotesque Extra Bold" pitchFamily="34" charset="0"/>
                <a:ea typeface="Bricolage Grotesque Extra Bold" pitchFamily="34" charset="-122"/>
                <a:cs typeface="Bricolage Grotesque Extra Bold" pitchFamily="34" charset="-120"/>
              </a:rPr>
              <a:t>Pipelines pass objects, not strings</a:t>
            </a:r>
            <a:endParaRPr lang="en-US" sz="1800" dirty="0"/>
          </a:p>
        </p:txBody>
      </p:sp>
      <p:sp>
        <p:nvSpPr>
          <p:cNvPr id="8" name="Text 6"/>
          <p:cNvSpPr/>
          <p:nvPr/>
        </p:nvSpPr>
        <p:spPr>
          <a:xfrm>
            <a:off x="1433989" y="3614499"/>
            <a:ext cx="12337733" cy="273248"/>
          </a:xfrm>
          <a:prstGeom prst="rect">
            <a:avLst/>
          </a:prstGeom>
          <a:noFill/>
          <a:ln/>
        </p:spPr>
        <p:txBody>
          <a:bodyPr wrap="none" lIns="0" tIns="0" rIns="0" bIns="0" rtlCol="0" anchor="t"/>
          <a:lstStyle/>
          <a:p>
            <a:pPr marL="0" indent="0" algn="l">
              <a:lnSpc>
                <a:spcPts val="2150"/>
              </a:lnSpc>
              <a:buNone/>
            </a:pPr>
            <a:r>
              <a:rPr lang="en-US" sz="1450" dirty="0">
                <a:solidFill>
                  <a:srgbClr val="E5DCE6"/>
                </a:solidFill>
                <a:latin typeface="Montserrat" pitchFamily="34" charset="0"/>
                <a:ea typeface="Montserrat" pitchFamily="34" charset="-122"/>
                <a:cs typeface="Montserrat" pitchFamily="34" charset="-120"/>
              </a:rPr>
              <a:t>This fundamental difference enables more powerful and precise command chaining than traditional shell scripting.</a:t>
            </a:r>
            <a:endParaRPr lang="en-US" sz="1450" dirty="0"/>
          </a:p>
        </p:txBody>
      </p:sp>
      <p:sp>
        <p:nvSpPr>
          <p:cNvPr id="9" name="Shape 7"/>
          <p:cNvSpPr/>
          <p:nvPr/>
        </p:nvSpPr>
        <p:spPr>
          <a:xfrm>
            <a:off x="858679" y="4196477"/>
            <a:ext cx="421005" cy="421005"/>
          </a:xfrm>
          <a:prstGeom prst="roundRect">
            <a:avLst>
              <a:gd name="adj" fmla="val 18670"/>
            </a:avLst>
          </a:prstGeom>
          <a:solidFill>
            <a:srgbClr val="282D5E"/>
          </a:solidFill>
          <a:ln/>
        </p:spPr>
      </p:sp>
      <p:sp>
        <p:nvSpPr>
          <p:cNvPr id="10" name="Text 8"/>
          <p:cNvSpPr/>
          <p:nvPr/>
        </p:nvSpPr>
        <p:spPr>
          <a:xfrm>
            <a:off x="1433989" y="4260771"/>
            <a:ext cx="5574744" cy="292418"/>
          </a:xfrm>
          <a:prstGeom prst="rect">
            <a:avLst/>
          </a:prstGeom>
          <a:noFill/>
          <a:ln/>
        </p:spPr>
        <p:txBody>
          <a:bodyPr wrap="none" lIns="0" tIns="0" rIns="0" bIns="0" rtlCol="0" anchor="t"/>
          <a:lstStyle/>
          <a:p>
            <a:pPr marL="0" indent="0" algn="l">
              <a:lnSpc>
                <a:spcPts val="2300"/>
              </a:lnSpc>
              <a:buNone/>
            </a:pPr>
            <a:r>
              <a:rPr lang="en-US" sz="1800" b="1" dirty="0">
                <a:solidFill>
                  <a:srgbClr val="E5DCE6"/>
                </a:solidFill>
                <a:latin typeface="Bricolage Grotesque Extra Bold" pitchFamily="34" charset="0"/>
                <a:ea typeface="Bricolage Grotesque Extra Bold" pitchFamily="34" charset="-122"/>
                <a:cs typeface="Bricolage Grotesque Extra Bold" pitchFamily="34" charset="-120"/>
              </a:rPr>
              <a:t>Use Get-Help for comprehensive documentation</a:t>
            </a:r>
            <a:endParaRPr lang="en-US" sz="1800" dirty="0"/>
          </a:p>
        </p:txBody>
      </p:sp>
      <p:sp>
        <p:nvSpPr>
          <p:cNvPr id="11" name="Text 9"/>
          <p:cNvSpPr/>
          <p:nvPr/>
        </p:nvSpPr>
        <p:spPr>
          <a:xfrm>
            <a:off x="1433989" y="4645819"/>
            <a:ext cx="12337733" cy="280868"/>
          </a:xfrm>
          <a:prstGeom prst="rect">
            <a:avLst/>
          </a:prstGeom>
          <a:noFill/>
          <a:ln/>
        </p:spPr>
        <p:txBody>
          <a:bodyPr wrap="none" lIns="0" tIns="0" rIns="0" bIns="0" rtlCol="0" anchor="t"/>
          <a:lstStyle/>
          <a:p>
            <a:pPr marL="0" indent="0" algn="l">
              <a:lnSpc>
                <a:spcPts val="2150"/>
              </a:lnSpc>
              <a:buNone/>
            </a:pPr>
            <a:r>
              <a:rPr lang="en-US" sz="1450" dirty="0">
                <a:solidFill>
                  <a:srgbClr val="E5DCE6"/>
                </a:solidFill>
                <a:latin typeface="Montserrat" pitchFamily="34" charset="0"/>
                <a:ea typeface="Montserrat" pitchFamily="34" charset="-122"/>
                <a:cs typeface="Montserrat" pitchFamily="34" charset="-120"/>
              </a:rPr>
              <a:t>PowerShell's built-in help system is extensive. Master </a:t>
            </a:r>
            <a:r>
              <a:rPr lang="en-US" sz="1450" dirty="0">
                <a:solidFill>
                  <a:srgbClr val="E5DCE6"/>
                </a:solidFill>
                <a:highlight>
                  <a:srgbClr val="161B4C"/>
                </a:highlight>
                <a:latin typeface="Consolas" pitchFamily="34" charset="0"/>
                <a:ea typeface="Consolas" pitchFamily="34" charset="-122"/>
                <a:cs typeface="Consolas" pitchFamily="34" charset="-120"/>
              </a:rPr>
              <a:t>Get-Help</a:t>
            </a:r>
            <a:r>
              <a:rPr lang="en-US" sz="1450" dirty="0">
                <a:solidFill>
                  <a:srgbClr val="E5DCE6"/>
                </a:solidFill>
                <a:latin typeface="Montserrat" pitchFamily="34" charset="0"/>
                <a:ea typeface="Montserrat" pitchFamily="34" charset="-122"/>
                <a:cs typeface="Montserrat" pitchFamily="34" charset="-120"/>
              </a:rPr>
              <a:t> to become self-sufficient.</a:t>
            </a:r>
            <a:endParaRPr lang="en-US" sz="1450" dirty="0"/>
          </a:p>
        </p:txBody>
      </p:sp>
      <p:sp>
        <p:nvSpPr>
          <p:cNvPr id="12" name="Shape 10"/>
          <p:cNvSpPr/>
          <p:nvPr/>
        </p:nvSpPr>
        <p:spPr>
          <a:xfrm>
            <a:off x="858679" y="5235416"/>
            <a:ext cx="421005" cy="421005"/>
          </a:xfrm>
          <a:prstGeom prst="roundRect">
            <a:avLst>
              <a:gd name="adj" fmla="val 18670"/>
            </a:avLst>
          </a:prstGeom>
          <a:solidFill>
            <a:srgbClr val="282D5E"/>
          </a:solidFill>
          <a:ln/>
        </p:spPr>
      </p:sp>
      <p:sp>
        <p:nvSpPr>
          <p:cNvPr id="13" name="Text 11"/>
          <p:cNvSpPr/>
          <p:nvPr/>
        </p:nvSpPr>
        <p:spPr>
          <a:xfrm>
            <a:off x="1433989" y="5299710"/>
            <a:ext cx="4084320" cy="292418"/>
          </a:xfrm>
          <a:prstGeom prst="rect">
            <a:avLst/>
          </a:prstGeom>
          <a:noFill/>
          <a:ln/>
        </p:spPr>
        <p:txBody>
          <a:bodyPr wrap="none" lIns="0" tIns="0" rIns="0" bIns="0" rtlCol="0" anchor="t"/>
          <a:lstStyle/>
          <a:p>
            <a:pPr marL="0" indent="0" algn="l">
              <a:lnSpc>
                <a:spcPts val="2300"/>
              </a:lnSpc>
              <a:buNone/>
            </a:pPr>
            <a:r>
              <a:rPr lang="en-US" sz="1800" b="1" dirty="0">
                <a:solidFill>
                  <a:srgbClr val="E5DCE6"/>
                </a:solidFill>
                <a:latin typeface="Bricolage Grotesque Extra Bold" pitchFamily="34" charset="0"/>
                <a:ea typeface="Bricolage Grotesque Extra Bold" pitchFamily="34" charset="-122"/>
                <a:cs typeface="Bricolage Grotesque Extra Bold" pitchFamily="34" charset="-120"/>
              </a:rPr>
              <a:t>Functions improve code reusability</a:t>
            </a:r>
            <a:endParaRPr lang="en-US" sz="1800" dirty="0"/>
          </a:p>
        </p:txBody>
      </p:sp>
      <p:sp>
        <p:nvSpPr>
          <p:cNvPr id="14" name="Text 12"/>
          <p:cNvSpPr/>
          <p:nvPr/>
        </p:nvSpPr>
        <p:spPr>
          <a:xfrm>
            <a:off x="1433989" y="5684758"/>
            <a:ext cx="12337733" cy="273248"/>
          </a:xfrm>
          <a:prstGeom prst="rect">
            <a:avLst/>
          </a:prstGeom>
          <a:noFill/>
          <a:ln/>
        </p:spPr>
        <p:txBody>
          <a:bodyPr wrap="none" lIns="0" tIns="0" rIns="0" bIns="0" rtlCol="0" anchor="t"/>
          <a:lstStyle/>
          <a:p>
            <a:pPr marL="0" indent="0" algn="l">
              <a:lnSpc>
                <a:spcPts val="2150"/>
              </a:lnSpc>
              <a:buNone/>
            </a:pPr>
            <a:r>
              <a:rPr lang="en-US" sz="1450" dirty="0">
                <a:solidFill>
                  <a:srgbClr val="E5DCE6"/>
                </a:solidFill>
                <a:latin typeface="Montserrat" pitchFamily="34" charset="0"/>
                <a:ea typeface="Montserrat" pitchFamily="34" charset="-122"/>
                <a:cs typeface="Montserrat" pitchFamily="34" charset="-120"/>
              </a:rPr>
              <a:t>Well-designed functions make your scripts more maintainable and reduce duplication.</a:t>
            </a:r>
            <a:endParaRPr lang="en-US" sz="1450" dirty="0"/>
          </a:p>
        </p:txBody>
      </p:sp>
      <p:sp>
        <p:nvSpPr>
          <p:cNvPr id="15" name="Shape 13"/>
          <p:cNvSpPr/>
          <p:nvPr/>
        </p:nvSpPr>
        <p:spPr>
          <a:xfrm>
            <a:off x="858679" y="6266736"/>
            <a:ext cx="421005" cy="421005"/>
          </a:xfrm>
          <a:prstGeom prst="roundRect">
            <a:avLst>
              <a:gd name="adj" fmla="val 18670"/>
            </a:avLst>
          </a:prstGeom>
          <a:solidFill>
            <a:srgbClr val="282D5E"/>
          </a:solidFill>
          <a:ln/>
        </p:spPr>
      </p:sp>
      <p:sp>
        <p:nvSpPr>
          <p:cNvPr id="16" name="Text 14"/>
          <p:cNvSpPr/>
          <p:nvPr/>
        </p:nvSpPr>
        <p:spPr>
          <a:xfrm>
            <a:off x="1433989" y="6331029"/>
            <a:ext cx="4405789" cy="292418"/>
          </a:xfrm>
          <a:prstGeom prst="rect">
            <a:avLst/>
          </a:prstGeom>
          <a:noFill/>
          <a:ln/>
        </p:spPr>
        <p:txBody>
          <a:bodyPr wrap="none" lIns="0" tIns="0" rIns="0" bIns="0" rtlCol="0" anchor="t"/>
          <a:lstStyle/>
          <a:p>
            <a:pPr marL="0" indent="0" algn="l">
              <a:lnSpc>
                <a:spcPts val="2300"/>
              </a:lnSpc>
              <a:buNone/>
            </a:pPr>
            <a:r>
              <a:rPr lang="en-US" sz="1800" b="1" dirty="0">
                <a:solidFill>
                  <a:srgbClr val="E5DCE6"/>
                </a:solidFill>
                <a:latin typeface="Bricolage Grotesque Extra Bold" pitchFamily="34" charset="0"/>
                <a:ea typeface="Bricolage Grotesque Extra Bold" pitchFamily="34" charset="-122"/>
                <a:cs typeface="Bricolage Grotesque Extra Bold" pitchFamily="34" charset="-120"/>
              </a:rPr>
              <a:t>Modules organise large-scale projects</a:t>
            </a:r>
            <a:endParaRPr lang="en-US" sz="1800" dirty="0"/>
          </a:p>
        </p:txBody>
      </p:sp>
      <p:sp>
        <p:nvSpPr>
          <p:cNvPr id="17" name="Text 15"/>
          <p:cNvSpPr/>
          <p:nvPr/>
        </p:nvSpPr>
        <p:spPr>
          <a:xfrm>
            <a:off x="1433989" y="6716078"/>
            <a:ext cx="12337733" cy="273248"/>
          </a:xfrm>
          <a:prstGeom prst="rect">
            <a:avLst/>
          </a:prstGeom>
          <a:noFill/>
          <a:ln/>
        </p:spPr>
        <p:txBody>
          <a:bodyPr wrap="none" lIns="0" tIns="0" rIns="0" bIns="0" rtlCol="0" anchor="t"/>
          <a:lstStyle/>
          <a:p>
            <a:pPr marL="0" indent="0" algn="l">
              <a:lnSpc>
                <a:spcPts val="2150"/>
              </a:lnSpc>
              <a:buNone/>
            </a:pPr>
            <a:r>
              <a:rPr lang="en-US" sz="1450" dirty="0">
                <a:solidFill>
                  <a:srgbClr val="E5DCE6"/>
                </a:solidFill>
                <a:latin typeface="Montserrat" pitchFamily="34" charset="0"/>
                <a:ea typeface="Montserrat" pitchFamily="34" charset="-122"/>
                <a:cs typeface="Montserrat" pitchFamily="34" charset="-120"/>
              </a:rPr>
              <a:t>As your PowerShell expertise grows, modules become essential for managing complex automation solutions.</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88908" y="966311"/>
            <a:ext cx="1451372" cy="335280"/>
          </a:xfrm>
          <a:prstGeom prst="roundRect">
            <a:avLst>
              <a:gd name="adj" fmla="val 18958"/>
            </a:avLst>
          </a:prstGeom>
          <a:solidFill>
            <a:srgbClr val="3E0845"/>
          </a:solidFill>
          <a:ln/>
        </p:spPr>
      </p:sp>
      <p:sp>
        <p:nvSpPr>
          <p:cNvPr id="3" name="Text 1"/>
          <p:cNvSpPr/>
          <p:nvPr/>
        </p:nvSpPr>
        <p:spPr>
          <a:xfrm>
            <a:off x="902375" y="1022985"/>
            <a:ext cx="1224439" cy="221933"/>
          </a:xfrm>
          <a:prstGeom prst="rect">
            <a:avLst/>
          </a:prstGeom>
          <a:noFill/>
          <a:ln/>
        </p:spPr>
        <p:txBody>
          <a:bodyPr wrap="none" lIns="0" tIns="0" rIns="0" bIns="0" rtlCol="0" anchor="t"/>
          <a:lstStyle/>
          <a:p>
            <a:pPr marL="0" indent="0" algn="l">
              <a:lnSpc>
                <a:spcPts val="1700"/>
              </a:lnSpc>
              <a:buNone/>
            </a:pPr>
            <a:r>
              <a:rPr lang="en-US" sz="1150" dirty="0">
                <a:solidFill>
                  <a:srgbClr val="E5DCE6"/>
                </a:solidFill>
                <a:latin typeface="Montserrat" pitchFamily="34" charset="0"/>
                <a:ea typeface="Montserrat" pitchFamily="34" charset="-122"/>
                <a:cs typeface="Montserrat" pitchFamily="34" charset="-120"/>
              </a:rPr>
              <a:t>INTRODUCTION</a:t>
            </a:r>
            <a:endParaRPr lang="en-US" sz="1150" dirty="0"/>
          </a:p>
        </p:txBody>
      </p:sp>
      <p:sp>
        <p:nvSpPr>
          <p:cNvPr id="4" name="Text 2"/>
          <p:cNvSpPr/>
          <p:nvPr/>
        </p:nvSpPr>
        <p:spPr>
          <a:xfrm>
            <a:off x="788908" y="1364694"/>
            <a:ext cx="4729163" cy="591145"/>
          </a:xfrm>
          <a:prstGeom prst="rect">
            <a:avLst/>
          </a:prstGeom>
          <a:noFill/>
          <a:ln/>
        </p:spPr>
        <p:txBody>
          <a:bodyPr wrap="none" lIns="0" tIns="0" rIns="0" bIns="0" rtlCol="0" anchor="t"/>
          <a:lstStyle/>
          <a:p>
            <a:pPr marL="0" indent="0" algn="l">
              <a:lnSpc>
                <a:spcPts val="4650"/>
              </a:lnSpc>
              <a:buNone/>
            </a:pPr>
            <a:r>
              <a:rPr lang="en-US" sz="3700" b="1" dirty="0">
                <a:solidFill>
                  <a:srgbClr val="EEAEF6"/>
                </a:solidFill>
                <a:latin typeface="Bricolage Grotesque Extra Bold" pitchFamily="34" charset="0"/>
                <a:ea typeface="Bricolage Grotesque Extra Bold" pitchFamily="34" charset="-122"/>
                <a:cs typeface="Bricolage Grotesque Extra Bold" pitchFamily="34" charset="-120"/>
              </a:rPr>
              <a:t>What is PowerShell?</a:t>
            </a:r>
            <a:endParaRPr lang="en-US" sz="3700" dirty="0"/>
          </a:p>
        </p:txBody>
      </p:sp>
      <p:pic>
        <p:nvPicPr>
          <p:cNvPr id="5" name="Image 0" descr="preencoded.png"/>
          <p:cNvPicPr>
            <a:picLocks noChangeAspect="1"/>
          </p:cNvPicPr>
          <p:nvPr/>
        </p:nvPicPr>
        <p:blipFill>
          <a:blip r:embed="rId3"/>
          <a:stretch>
            <a:fillRect/>
          </a:stretch>
        </p:blipFill>
        <p:spPr>
          <a:xfrm>
            <a:off x="788908" y="2369820"/>
            <a:ext cx="8322588" cy="4716066"/>
          </a:xfrm>
          <a:prstGeom prst="rect">
            <a:avLst/>
          </a:prstGeom>
        </p:spPr>
      </p:pic>
      <p:sp>
        <p:nvSpPr>
          <p:cNvPr id="6" name="Text 3"/>
          <p:cNvSpPr/>
          <p:nvPr/>
        </p:nvSpPr>
        <p:spPr>
          <a:xfrm>
            <a:off x="9580602" y="2606635"/>
            <a:ext cx="4268391" cy="1942743"/>
          </a:xfrm>
          <a:prstGeom prst="rect">
            <a:avLst/>
          </a:prstGeom>
          <a:noFill/>
          <a:ln/>
        </p:spPr>
        <p:txBody>
          <a:bodyPr wrap="square" lIns="0" tIns="0" rIns="0" bIns="0" rtlCol="0" anchor="t"/>
          <a:lstStyle/>
          <a:p>
            <a:pPr marL="0" indent="0" algn="l">
              <a:lnSpc>
                <a:spcPts val="2150"/>
              </a:lnSpc>
              <a:buNone/>
            </a:pPr>
            <a:r>
              <a:rPr lang="en-US" sz="1450" dirty="0">
                <a:solidFill>
                  <a:srgbClr val="E5DCE6"/>
                </a:solidFill>
                <a:latin typeface="Montserrat" pitchFamily="34" charset="0"/>
                <a:ea typeface="Montserrat" pitchFamily="34" charset="-122"/>
                <a:cs typeface="Montserrat" pitchFamily="34" charset="-120"/>
              </a:rPr>
              <a:t>PowerShell is Microsoft's powerful task automation and configuration management tool, built on the .NET framework. It's designed specifically for system administrators and IT professionals who need to streamline repetitive tasks and manage complex environments efficiently.</a:t>
            </a:r>
            <a:endParaRPr lang="en-US" sz="1450" dirty="0"/>
          </a:p>
        </p:txBody>
      </p:sp>
      <p:sp>
        <p:nvSpPr>
          <p:cNvPr id="7" name="Text 4"/>
          <p:cNvSpPr/>
          <p:nvPr/>
        </p:nvSpPr>
        <p:spPr>
          <a:xfrm>
            <a:off x="9580602" y="4707136"/>
            <a:ext cx="2470785" cy="295513"/>
          </a:xfrm>
          <a:prstGeom prst="rect">
            <a:avLst/>
          </a:prstGeom>
          <a:noFill/>
          <a:ln/>
        </p:spPr>
        <p:txBody>
          <a:bodyPr wrap="none" lIns="0" tIns="0" rIns="0" bIns="0" rtlCol="0" anchor="t"/>
          <a:lstStyle/>
          <a:p>
            <a:pPr marL="0" indent="0" algn="l">
              <a:lnSpc>
                <a:spcPts val="2300"/>
              </a:lnSpc>
              <a:buNone/>
            </a:pPr>
            <a:r>
              <a:rPr lang="en-US" sz="1850" b="1" dirty="0">
                <a:solidFill>
                  <a:srgbClr val="EEAEF6"/>
                </a:solidFill>
                <a:latin typeface="Bricolage Grotesque Extra Bold" pitchFamily="34" charset="0"/>
                <a:ea typeface="Bricolage Grotesque Extra Bold" pitchFamily="34" charset="-122"/>
                <a:cs typeface="Bricolage Grotesque Extra Bold" pitchFamily="34" charset="-120"/>
              </a:rPr>
              <a:t>Primary Applications</a:t>
            </a:r>
            <a:endParaRPr lang="en-US" sz="1850" dirty="0"/>
          </a:p>
        </p:txBody>
      </p:sp>
      <p:sp>
        <p:nvSpPr>
          <p:cNvPr id="8" name="Text 5"/>
          <p:cNvSpPr/>
          <p:nvPr/>
        </p:nvSpPr>
        <p:spPr>
          <a:xfrm>
            <a:off x="9580602" y="5160407"/>
            <a:ext cx="4268391" cy="1665273"/>
          </a:xfrm>
          <a:prstGeom prst="rect">
            <a:avLst/>
          </a:prstGeom>
          <a:noFill/>
          <a:ln/>
        </p:spPr>
        <p:txBody>
          <a:bodyPr wrap="square" lIns="0" tIns="0" rIns="0" bIns="0" rtlCol="0" anchor="t"/>
          <a:lstStyle/>
          <a:p>
            <a:pPr marL="342900" indent="-342900" algn="l">
              <a:lnSpc>
                <a:spcPts val="2150"/>
              </a:lnSpc>
              <a:buSzPct val="100000"/>
              <a:buChar char="•"/>
            </a:pPr>
            <a:r>
              <a:rPr lang="en-US" sz="1450" dirty="0">
                <a:solidFill>
                  <a:srgbClr val="E5DCE6"/>
                </a:solidFill>
                <a:latin typeface="Montserrat" pitchFamily="34" charset="0"/>
                <a:ea typeface="Montserrat" pitchFamily="34" charset="-122"/>
                <a:cs typeface="Montserrat" pitchFamily="34" charset="-120"/>
              </a:rPr>
              <a:t>Automating routine system administration tasks</a:t>
            </a:r>
            <a:endParaRPr lang="en-US" sz="1450" dirty="0"/>
          </a:p>
          <a:p>
            <a:pPr marL="342900" indent="-342900" algn="l">
              <a:lnSpc>
                <a:spcPts val="2150"/>
              </a:lnSpc>
              <a:buSzPct val="100000"/>
              <a:buChar char="•"/>
            </a:pPr>
            <a:r>
              <a:rPr lang="en-US" sz="1450" dirty="0">
                <a:solidFill>
                  <a:srgbClr val="E5DCE6"/>
                </a:solidFill>
                <a:latin typeface="Montserrat" pitchFamily="34" charset="0"/>
                <a:ea typeface="Montserrat" pitchFamily="34" charset="-122"/>
                <a:cs typeface="Montserrat" pitchFamily="34" charset="-120"/>
              </a:rPr>
              <a:t>Managing files, folders, and directory structures</a:t>
            </a:r>
            <a:endParaRPr lang="en-US" sz="1450" dirty="0"/>
          </a:p>
          <a:p>
            <a:pPr marL="342900" indent="-342900" algn="l">
              <a:lnSpc>
                <a:spcPts val="2150"/>
              </a:lnSpc>
              <a:buSzPct val="100000"/>
              <a:buChar char="•"/>
            </a:pPr>
            <a:r>
              <a:rPr lang="en-US" sz="1450" dirty="0">
                <a:solidFill>
                  <a:srgbClr val="E5DCE6"/>
                </a:solidFill>
                <a:latin typeface="Montserrat" pitchFamily="34" charset="0"/>
                <a:ea typeface="Montserrat" pitchFamily="34" charset="-122"/>
                <a:cs typeface="Montserrat" pitchFamily="34" charset="-120"/>
              </a:rPr>
              <a:t>Administering Windows systems, Azure cloud services, and enterprise servers</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1654969"/>
            <a:ext cx="1855113" cy="426244"/>
          </a:xfrm>
          <a:prstGeom prst="roundRect">
            <a:avLst>
              <a:gd name="adj" fmla="val 17880"/>
            </a:avLst>
          </a:prstGeom>
          <a:solidFill>
            <a:srgbClr val="3E0845"/>
          </a:solidFill>
          <a:ln/>
        </p:spPr>
      </p:sp>
      <p:sp>
        <p:nvSpPr>
          <p:cNvPr id="3" name="Text 1"/>
          <p:cNvSpPr/>
          <p:nvPr/>
        </p:nvSpPr>
        <p:spPr>
          <a:xfrm>
            <a:off x="929878" y="1722953"/>
            <a:ext cx="1582936" cy="290274"/>
          </a:xfrm>
          <a:prstGeom prst="rect">
            <a:avLst/>
          </a:prstGeom>
          <a:noFill/>
          <a:ln/>
        </p:spPr>
        <p:txBody>
          <a:bodyPr wrap="none" lIns="0" tIns="0" rIns="0" bIns="0" rtlCol="0" anchor="t"/>
          <a:lstStyle/>
          <a:p>
            <a:pPr marL="0" indent="0" algn="l">
              <a:lnSpc>
                <a:spcPts val="2250"/>
              </a:lnSpc>
              <a:buNone/>
            </a:pPr>
            <a:r>
              <a:rPr lang="en-US" sz="1400" dirty="0">
                <a:solidFill>
                  <a:srgbClr val="E5DCE6"/>
                </a:solidFill>
                <a:latin typeface="Montserrat" pitchFamily="34" charset="0"/>
                <a:ea typeface="Montserrat" pitchFamily="34" charset="-122"/>
                <a:cs typeface="Montserrat" pitchFamily="34" charset="-120"/>
              </a:rPr>
              <a:t>CORE CONCEPTS</a:t>
            </a:r>
            <a:endParaRPr lang="en-US" sz="1400" dirty="0"/>
          </a:p>
        </p:txBody>
      </p:sp>
      <p:sp>
        <p:nvSpPr>
          <p:cNvPr id="4" name="Text 2"/>
          <p:cNvSpPr/>
          <p:nvPr/>
        </p:nvSpPr>
        <p:spPr>
          <a:xfrm>
            <a:off x="793790" y="2171938"/>
            <a:ext cx="6675001" cy="708779"/>
          </a:xfrm>
          <a:prstGeom prst="rect">
            <a:avLst/>
          </a:prstGeom>
          <a:noFill/>
          <a:ln/>
        </p:spPr>
        <p:txBody>
          <a:bodyPr wrap="none" lIns="0" tIns="0" rIns="0" bIns="0" rtlCol="0" anchor="t"/>
          <a:lstStyle/>
          <a:p>
            <a:pPr marL="0" indent="0" algn="l">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Understanding Cmdlets</a:t>
            </a:r>
            <a:endParaRPr lang="en-US" sz="4450" dirty="0"/>
          </a:p>
        </p:txBody>
      </p:sp>
      <p:sp>
        <p:nvSpPr>
          <p:cNvPr id="5" name="Shape 3"/>
          <p:cNvSpPr/>
          <p:nvPr/>
        </p:nvSpPr>
        <p:spPr>
          <a:xfrm>
            <a:off x="793790" y="3220879"/>
            <a:ext cx="4196358" cy="3353753"/>
          </a:xfrm>
          <a:prstGeom prst="roundRect">
            <a:avLst>
              <a:gd name="adj" fmla="val 2841"/>
            </a:avLst>
          </a:prstGeom>
          <a:solidFill>
            <a:srgbClr val="282D5E"/>
          </a:solidFill>
          <a:ln/>
        </p:spPr>
      </p:sp>
      <p:sp>
        <p:nvSpPr>
          <p:cNvPr id="6" name="Text 4"/>
          <p:cNvSpPr/>
          <p:nvPr/>
        </p:nvSpPr>
        <p:spPr>
          <a:xfrm>
            <a:off x="1020604" y="344769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Definition</a:t>
            </a:r>
            <a:endParaRPr lang="en-US" sz="2200" dirty="0"/>
          </a:p>
        </p:txBody>
      </p:sp>
      <p:sp>
        <p:nvSpPr>
          <p:cNvPr id="7" name="Text 5"/>
          <p:cNvSpPr/>
          <p:nvPr/>
        </p:nvSpPr>
        <p:spPr>
          <a:xfrm>
            <a:off x="1020604" y="3938111"/>
            <a:ext cx="3742730" cy="1814513"/>
          </a:xfrm>
          <a:prstGeom prst="rect">
            <a:avLst/>
          </a:prstGeom>
          <a:noFill/>
          <a:ln/>
        </p:spPr>
        <p:txBody>
          <a:bodyPr wrap="squar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Cmdlets are built-in PowerShell commands following a consistent </a:t>
            </a:r>
            <a:r>
              <a:rPr lang="en-US" sz="1750" b="1" dirty="0">
                <a:solidFill>
                  <a:srgbClr val="E5DCE6"/>
                </a:solidFill>
                <a:latin typeface="Montserrat" pitchFamily="34" charset="0"/>
                <a:ea typeface="Montserrat" pitchFamily="34" charset="-122"/>
                <a:cs typeface="Montserrat" pitchFamily="34" charset="-120"/>
              </a:rPr>
              <a:t>Verb-Noun</a:t>
            </a:r>
            <a:r>
              <a:rPr lang="en-US" sz="1750" dirty="0">
                <a:solidFill>
                  <a:srgbClr val="E5DCE6"/>
                </a:solidFill>
                <a:latin typeface="Montserrat" pitchFamily="34" charset="0"/>
                <a:ea typeface="Montserrat" pitchFamily="34" charset="-122"/>
                <a:cs typeface="Montserrat" pitchFamily="34" charset="-120"/>
              </a:rPr>
              <a:t> naming convention that makes them intuitive and discoverable.</a:t>
            </a:r>
            <a:endParaRPr lang="en-US" sz="1750" dirty="0"/>
          </a:p>
        </p:txBody>
      </p:sp>
      <p:sp>
        <p:nvSpPr>
          <p:cNvPr id="8" name="Shape 6"/>
          <p:cNvSpPr/>
          <p:nvPr/>
        </p:nvSpPr>
        <p:spPr>
          <a:xfrm>
            <a:off x="5216962" y="3220879"/>
            <a:ext cx="4196358" cy="3353753"/>
          </a:xfrm>
          <a:prstGeom prst="roundRect">
            <a:avLst>
              <a:gd name="adj" fmla="val 2841"/>
            </a:avLst>
          </a:prstGeom>
          <a:solidFill>
            <a:srgbClr val="282D5E"/>
          </a:solidFill>
          <a:ln/>
        </p:spPr>
      </p:sp>
      <p:sp>
        <p:nvSpPr>
          <p:cNvPr id="9" name="Text 7"/>
          <p:cNvSpPr/>
          <p:nvPr/>
        </p:nvSpPr>
        <p:spPr>
          <a:xfrm>
            <a:off x="5443776" y="344769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Syntax Pattern</a:t>
            </a:r>
            <a:endParaRPr lang="en-US" sz="2200" dirty="0"/>
          </a:p>
        </p:txBody>
      </p:sp>
      <p:sp>
        <p:nvSpPr>
          <p:cNvPr id="10" name="Text 8"/>
          <p:cNvSpPr/>
          <p:nvPr/>
        </p:nvSpPr>
        <p:spPr>
          <a:xfrm>
            <a:off x="5443776" y="3938111"/>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Every cmdlet follows the same structure: an action verb paired with a specific noun describing what's being acted upon.</a:t>
            </a:r>
            <a:endParaRPr lang="en-US" sz="1750" dirty="0"/>
          </a:p>
        </p:txBody>
      </p:sp>
      <p:sp>
        <p:nvSpPr>
          <p:cNvPr id="11" name="Shape 9"/>
          <p:cNvSpPr/>
          <p:nvPr/>
        </p:nvSpPr>
        <p:spPr>
          <a:xfrm>
            <a:off x="5443776" y="5376594"/>
            <a:ext cx="3742730" cy="702945"/>
          </a:xfrm>
          <a:prstGeom prst="roundRect">
            <a:avLst>
              <a:gd name="adj" fmla="val 13553"/>
            </a:avLst>
          </a:prstGeom>
          <a:solidFill>
            <a:srgbClr val="161B4C"/>
          </a:solidFill>
          <a:ln/>
        </p:spPr>
      </p:sp>
      <p:sp>
        <p:nvSpPr>
          <p:cNvPr id="12" name="Shape 10"/>
          <p:cNvSpPr/>
          <p:nvPr/>
        </p:nvSpPr>
        <p:spPr>
          <a:xfrm>
            <a:off x="5432465" y="5376594"/>
            <a:ext cx="3765352" cy="702945"/>
          </a:xfrm>
          <a:prstGeom prst="roundRect">
            <a:avLst>
              <a:gd name="adj" fmla="val 4840"/>
            </a:avLst>
          </a:prstGeom>
          <a:solidFill>
            <a:srgbClr val="161B4C"/>
          </a:solidFill>
          <a:ln/>
        </p:spPr>
      </p:sp>
      <p:sp>
        <p:nvSpPr>
          <p:cNvPr id="13" name="Text 11"/>
          <p:cNvSpPr/>
          <p:nvPr/>
        </p:nvSpPr>
        <p:spPr>
          <a:xfrm>
            <a:off x="5659279" y="5546615"/>
            <a:ext cx="3311723" cy="362903"/>
          </a:xfrm>
          <a:prstGeom prst="rect">
            <a:avLst/>
          </a:prstGeom>
          <a:noFill/>
          <a:ln/>
        </p:spPr>
        <p:txBody>
          <a:bodyPr wrap="none" lIns="0" tIns="0" rIns="0" bIns="0" rtlCol="0" anchor="t"/>
          <a:lstStyle/>
          <a:p>
            <a:pPr marL="0" indent="0" algn="l">
              <a:lnSpc>
                <a:spcPts val="2850"/>
              </a:lnSpc>
              <a:buNone/>
            </a:pPr>
            <a:r>
              <a:rPr lang="en-US" sz="1750" dirty="0">
                <a:solidFill>
                  <a:srgbClr val="E5DCE6"/>
                </a:solidFill>
                <a:highlight>
                  <a:srgbClr val="161B4C"/>
                </a:highlight>
                <a:latin typeface="Consolas" pitchFamily="34" charset="0"/>
                <a:ea typeface="Consolas" pitchFamily="34" charset="-122"/>
                <a:cs typeface="Consolas" pitchFamily="34" charset="-120"/>
              </a:rPr>
              <a:t>Verb-Noun</a:t>
            </a:r>
            <a:endParaRPr lang="en-US" sz="1750" dirty="0"/>
          </a:p>
        </p:txBody>
      </p:sp>
      <p:sp>
        <p:nvSpPr>
          <p:cNvPr id="14" name="Shape 12"/>
          <p:cNvSpPr/>
          <p:nvPr/>
        </p:nvSpPr>
        <p:spPr>
          <a:xfrm>
            <a:off x="9640133" y="3220879"/>
            <a:ext cx="4196358" cy="3353753"/>
          </a:xfrm>
          <a:prstGeom prst="roundRect">
            <a:avLst>
              <a:gd name="adj" fmla="val 2841"/>
            </a:avLst>
          </a:prstGeom>
          <a:solidFill>
            <a:srgbClr val="282D5E"/>
          </a:solidFill>
          <a:ln/>
        </p:spPr>
      </p:sp>
      <p:sp>
        <p:nvSpPr>
          <p:cNvPr id="15" name="Text 13"/>
          <p:cNvSpPr/>
          <p:nvPr/>
        </p:nvSpPr>
        <p:spPr>
          <a:xfrm>
            <a:off x="9866948" y="344769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Common Examples</a:t>
            </a:r>
            <a:endParaRPr lang="en-US" sz="2200" dirty="0"/>
          </a:p>
        </p:txBody>
      </p:sp>
      <p:sp>
        <p:nvSpPr>
          <p:cNvPr id="16" name="Text 14"/>
          <p:cNvSpPr/>
          <p:nvPr/>
        </p:nvSpPr>
        <p:spPr>
          <a:xfrm>
            <a:off x="9866948" y="3938111"/>
            <a:ext cx="3742730" cy="145169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DCE6"/>
                </a:solidFill>
                <a:highlight>
                  <a:srgbClr val="161B4C"/>
                </a:highlight>
                <a:latin typeface="Consolas" pitchFamily="34" charset="0"/>
                <a:ea typeface="Consolas" pitchFamily="34" charset="-122"/>
                <a:cs typeface="Consolas" pitchFamily="34" charset="-120"/>
              </a:rPr>
              <a:t>Get-Process</a:t>
            </a:r>
            <a:endParaRPr lang="en-US" sz="1750" dirty="0"/>
          </a:p>
          <a:p>
            <a:pPr marL="342900" indent="-342900" algn="l">
              <a:lnSpc>
                <a:spcPts val="2850"/>
              </a:lnSpc>
              <a:buSzPct val="100000"/>
              <a:buChar char="•"/>
            </a:pPr>
            <a:r>
              <a:rPr lang="en-US" sz="1750" dirty="0">
                <a:solidFill>
                  <a:srgbClr val="E5DCE6"/>
                </a:solidFill>
                <a:highlight>
                  <a:srgbClr val="161B4C"/>
                </a:highlight>
                <a:latin typeface="Consolas" pitchFamily="34" charset="0"/>
                <a:ea typeface="Consolas" pitchFamily="34" charset="-122"/>
                <a:cs typeface="Consolas" pitchFamily="34" charset="-120"/>
              </a:rPr>
              <a:t>Get-Service</a:t>
            </a:r>
            <a:endParaRPr lang="en-US" sz="1750" dirty="0"/>
          </a:p>
          <a:p>
            <a:pPr marL="342900" indent="-342900" algn="l">
              <a:lnSpc>
                <a:spcPts val="2850"/>
              </a:lnSpc>
              <a:buSzPct val="100000"/>
              <a:buChar char="•"/>
            </a:pPr>
            <a:r>
              <a:rPr lang="en-US" sz="1750" dirty="0">
                <a:solidFill>
                  <a:srgbClr val="E5DCE6"/>
                </a:solidFill>
                <a:highlight>
                  <a:srgbClr val="161B4C"/>
                </a:highlight>
                <a:latin typeface="Consolas" pitchFamily="34" charset="0"/>
                <a:ea typeface="Consolas" pitchFamily="34" charset="-122"/>
                <a:cs typeface="Consolas" pitchFamily="34" charset="-120"/>
              </a:rPr>
              <a:t>Start-Service</a:t>
            </a:r>
            <a:endParaRPr lang="en-US" sz="1750" dirty="0"/>
          </a:p>
          <a:p>
            <a:pPr marL="342900" indent="-342900" algn="l">
              <a:lnSpc>
                <a:spcPts val="2850"/>
              </a:lnSpc>
              <a:buSzPct val="100000"/>
              <a:buChar char="•"/>
            </a:pPr>
            <a:r>
              <a:rPr lang="en-US" sz="1750" dirty="0">
                <a:solidFill>
                  <a:srgbClr val="E5DCE6"/>
                </a:solidFill>
                <a:highlight>
                  <a:srgbClr val="161B4C"/>
                </a:highlight>
                <a:latin typeface="Consolas" pitchFamily="34" charset="0"/>
                <a:ea typeface="Consolas" pitchFamily="34" charset="-122"/>
                <a:cs typeface="Consolas" pitchFamily="34" charset="-120"/>
              </a:rPr>
              <a:t>Stop-Service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951071" y="1108234"/>
            <a:ext cx="5709285" cy="576382"/>
          </a:xfrm>
          <a:prstGeom prst="rect">
            <a:avLst/>
          </a:prstGeom>
          <a:noFill/>
          <a:ln/>
        </p:spPr>
        <p:txBody>
          <a:bodyPr wrap="none" lIns="0" tIns="0" rIns="0" bIns="0" rtlCol="0" anchor="t"/>
          <a:lstStyle/>
          <a:p>
            <a:pPr marL="0" indent="0" algn="l">
              <a:lnSpc>
                <a:spcPts val="4500"/>
              </a:lnSpc>
              <a:buNone/>
            </a:pPr>
            <a:r>
              <a:rPr lang="en-US" sz="3600" b="1" dirty="0">
                <a:solidFill>
                  <a:srgbClr val="EEAEF6"/>
                </a:solidFill>
                <a:latin typeface="Bricolage Grotesque Extra Bold" pitchFamily="34" charset="0"/>
                <a:ea typeface="Bricolage Grotesque Extra Bold" pitchFamily="34" charset="-122"/>
                <a:cs typeface="Bricolage Grotesque Extra Bold" pitchFamily="34" charset="-120"/>
              </a:rPr>
              <a:t>Essential Building Blocks</a:t>
            </a:r>
            <a:endParaRPr lang="en-US" sz="3600" dirty="0"/>
          </a:p>
        </p:txBody>
      </p:sp>
      <p:pic>
        <p:nvPicPr>
          <p:cNvPr id="3" name="Image 0" descr="preencoded.png"/>
          <p:cNvPicPr>
            <a:picLocks noChangeAspect="1"/>
          </p:cNvPicPr>
          <p:nvPr/>
        </p:nvPicPr>
        <p:blipFill>
          <a:blip r:embed="rId3"/>
          <a:stretch>
            <a:fillRect/>
          </a:stretch>
        </p:blipFill>
        <p:spPr>
          <a:xfrm>
            <a:off x="951071" y="2579608"/>
            <a:ext cx="8115776" cy="3201710"/>
          </a:xfrm>
          <a:prstGeom prst="rect">
            <a:avLst/>
          </a:prstGeom>
        </p:spPr>
      </p:pic>
      <p:sp>
        <p:nvSpPr>
          <p:cNvPr id="4" name="Text 1"/>
          <p:cNvSpPr/>
          <p:nvPr/>
        </p:nvSpPr>
        <p:spPr>
          <a:xfrm>
            <a:off x="2213559" y="3688452"/>
            <a:ext cx="1614496" cy="219659"/>
          </a:xfrm>
          <a:prstGeom prst="rect">
            <a:avLst/>
          </a:prstGeom>
          <a:noFill/>
          <a:ln/>
        </p:spPr>
        <p:txBody>
          <a:bodyPr wrap="none" lIns="0" tIns="0" rIns="0" bIns="0" rtlCol="0" anchor="t"/>
          <a:lstStyle/>
          <a:p>
            <a:pPr marL="0" indent="0" algn="ctr">
              <a:lnSpc>
                <a:spcPts val="1650"/>
              </a:lnSpc>
              <a:buNone/>
            </a:pPr>
            <a:r>
              <a:rPr lang="en-US" sz="1350" b="1" dirty="0">
                <a:solidFill>
                  <a:srgbClr val="EEAEF6"/>
                </a:solidFill>
                <a:latin typeface="Bricolage Grotesque Extra Bold" pitchFamily="34" charset="0"/>
                <a:ea typeface="Bricolage Grotesque Extra Bold" pitchFamily="34" charset="-122"/>
                <a:cs typeface="Bricolage Grotesque Extra Bold" pitchFamily="34" charset="-120"/>
              </a:rPr>
              <a:t>Variables</a:t>
            </a:r>
            <a:endParaRPr lang="en-US" sz="1350" dirty="0"/>
          </a:p>
        </p:txBody>
      </p:sp>
      <p:sp>
        <p:nvSpPr>
          <p:cNvPr id="5" name="Text 2"/>
          <p:cNvSpPr/>
          <p:nvPr/>
        </p:nvSpPr>
        <p:spPr>
          <a:xfrm>
            <a:off x="2213559" y="3970593"/>
            <a:ext cx="1614496" cy="318506"/>
          </a:xfrm>
          <a:prstGeom prst="rect">
            <a:avLst/>
          </a:prstGeom>
          <a:noFill/>
          <a:ln/>
        </p:spPr>
        <p:txBody>
          <a:bodyPr wrap="square" lIns="0" tIns="0" rIns="0" bIns="0" rtlCol="0" anchor="t"/>
          <a:lstStyle/>
          <a:p>
            <a:pPr marL="0" indent="0" algn="ctr">
              <a:lnSpc>
                <a:spcPts val="1200"/>
              </a:lnSpc>
              <a:buNone/>
            </a:pPr>
            <a:r>
              <a:rPr lang="en-US" sz="1050" dirty="0">
                <a:solidFill>
                  <a:srgbClr val="E5DCE6"/>
                </a:solidFill>
                <a:latin typeface="Montserrat" pitchFamily="34" charset="0"/>
                <a:ea typeface="Montserrat" pitchFamily="34" charset="-122"/>
                <a:cs typeface="Montserrat" pitchFamily="34" charset="-120"/>
              </a:rPr>
              <a:t>Store data; begin with $</a:t>
            </a:r>
            <a:endParaRPr lang="en-US" sz="1050" dirty="0"/>
          </a:p>
        </p:txBody>
      </p:sp>
      <p:sp>
        <p:nvSpPr>
          <p:cNvPr id="6" name="Text 3"/>
          <p:cNvSpPr/>
          <p:nvPr/>
        </p:nvSpPr>
        <p:spPr>
          <a:xfrm>
            <a:off x="4220756" y="4071636"/>
            <a:ext cx="1614496" cy="219660"/>
          </a:xfrm>
          <a:prstGeom prst="rect">
            <a:avLst/>
          </a:prstGeom>
          <a:noFill/>
          <a:ln/>
        </p:spPr>
        <p:txBody>
          <a:bodyPr wrap="none" lIns="0" tIns="0" rIns="0" bIns="0" rtlCol="0" anchor="t"/>
          <a:lstStyle/>
          <a:p>
            <a:pPr marL="0" indent="0" algn="ctr">
              <a:lnSpc>
                <a:spcPts val="1650"/>
              </a:lnSpc>
              <a:buNone/>
            </a:pPr>
            <a:r>
              <a:rPr lang="en-US" sz="1350" b="1" dirty="0">
                <a:solidFill>
                  <a:srgbClr val="EEAEF6"/>
                </a:solidFill>
                <a:latin typeface="Bricolage Grotesque Extra Bold" pitchFamily="34" charset="0"/>
                <a:ea typeface="Bricolage Grotesque Extra Bold" pitchFamily="34" charset="-122"/>
                <a:cs typeface="Bricolage Grotesque Extra Bold" pitchFamily="34" charset="-120"/>
              </a:rPr>
              <a:t>Pipelines</a:t>
            </a:r>
            <a:endParaRPr lang="en-US" sz="1350" dirty="0"/>
          </a:p>
        </p:txBody>
      </p:sp>
      <p:sp>
        <p:nvSpPr>
          <p:cNvPr id="7" name="Text 4"/>
          <p:cNvSpPr/>
          <p:nvPr/>
        </p:nvSpPr>
        <p:spPr>
          <a:xfrm>
            <a:off x="4220756" y="4353776"/>
            <a:ext cx="1614496" cy="318506"/>
          </a:xfrm>
          <a:prstGeom prst="rect">
            <a:avLst/>
          </a:prstGeom>
          <a:noFill/>
          <a:ln/>
        </p:spPr>
        <p:txBody>
          <a:bodyPr wrap="square" lIns="0" tIns="0" rIns="0" bIns="0" rtlCol="0" anchor="t"/>
          <a:lstStyle/>
          <a:p>
            <a:pPr marL="0" indent="0" algn="ctr">
              <a:lnSpc>
                <a:spcPts val="1200"/>
              </a:lnSpc>
              <a:buNone/>
            </a:pPr>
            <a:r>
              <a:rPr lang="en-US" sz="1050" dirty="0">
                <a:solidFill>
                  <a:srgbClr val="E5DCE6"/>
                </a:solidFill>
                <a:latin typeface="Montserrat" pitchFamily="34" charset="0"/>
                <a:ea typeface="Montserrat" pitchFamily="34" charset="-122"/>
                <a:cs typeface="Montserrat" pitchFamily="34" charset="-120"/>
              </a:rPr>
              <a:t>Chain commands using |</a:t>
            </a:r>
            <a:endParaRPr lang="en-US" sz="1050" dirty="0"/>
          </a:p>
        </p:txBody>
      </p:sp>
      <p:sp>
        <p:nvSpPr>
          <p:cNvPr id="8" name="Text 5"/>
          <p:cNvSpPr/>
          <p:nvPr/>
        </p:nvSpPr>
        <p:spPr>
          <a:xfrm>
            <a:off x="6251384" y="3688452"/>
            <a:ext cx="1614496" cy="219659"/>
          </a:xfrm>
          <a:prstGeom prst="rect">
            <a:avLst/>
          </a:prstGeom>
          <a:noFill/>
          <a:ln/>
        </p:spPr>
        <p:txBody>
          <a:bodyPr wrap="none" lIns="0" tIns="0" rIns="0" bIns="0" rtlCol="0" anchor="t"/>
          <a:lstStyle/>
          <a:p>
            <a:pPr marL="0" indent="0" algn="ctr">
              <a:lnSpc>
                <a:spcPts val="1650"/>
              </a:lnSpc>
              <a:buNone/>
            </a:pPr>
            <a:r>
              <a:rPr lang="en-US" sz="1350" b="1" dirty="0">
                <a:solidFill>
                  <a:srgbClr val="EEAEF6"/>
                </a:solidFill>
                <a:latin typeface="Bricolage Grotesque Extra Bold" pitchFamily="34" charset="0"/>
                <a:ea typeface="Bricolage Grotesque Extra Bold" pitchFamily="34" charset="-122"/>
                <a:cs typeface="Bricolage Grotesque Extra Bold" pitchFamily="34" charset="-120"/>
              </a:rPr>
              <a:t>Output</a:t>
            </a:r>
            <a:endParaRPr lang="en-US" sz="1350" dirty="0"/>
          </a:p>
        </p:txBody>
      </p:sp>
      <p:sp>
        <p:nvSpPr>
          <p:cNvPr id="9" name="Text 6"/>
          <p:cNvSpPr/>
          <p:nvPr/>
        </p:nvSpPr>
        <p:spPr>
          <a:xfrm>
            <a:off x="6251384" y="3970593"/>
            <a:ext cx="1614496" cy="318506"/>
          </a:xfrm>
          <a:prstGeom prst="rect">
            <a:avLst/>
          </a:prstGeom>
          <a:noFill/>
          <a:ln/>
        </p:spPr>
        <p:txBody>
          <a:bodyPr wrap="square" lIns="0" tIns="0" rIns="0" bIns="0" rtlCol="0" anchor="t"/>
          <a:lstStyle/>
          <a:p>
            <a:pPr marL="0" indent="0" algn="ctr">
              <a:lnSpc>
                <a:spcPts val="1200"/>
              </a:lnSpc>
              <a:buNone/>
            </a:pPr>
            <a:r>
              <a:rPr lang="en-US" sz="1050" dirty="0">
                <a:solidFill>
                  <a:srgbClr val="E5DCE6"/>
                </a:solidFill>
                <a:latin typeface="Montserrat" pitchFamily="34" charset="0"/>
                <a:ea typeface="Montserrat" pitchFamily="34" charset="-122"/>
                <a:cs typeface="Montserrat" pitchFamily="34" charset="-120"/>
              </a:rPr>
              <a:t>Display results to the console</a:t>
            </a:r>
            <a:endParaRPr lang="en-US" sz="1050" dirty="0"/>
          </a:p>
        </p:txBody>
      </p:sp>
      <p:sp>
        <p:nvSpPr>
          <p:cNvPr id="10" name="Text 7"/>
          <p:cNvSpPr/>
          <p:nvPr/>
        </p:nvSpPr>
        <p:spPr>
          <a:xfrm>
            <a:off x="951071" y="5950029"/>
            <a:ext cx="8115776" cy="534829"/>
          </a:xfrm>
          <a:prstGeom prst="rect">
            <a:avLst/>
          </a:prstGeom>
          <a:noFill/>
          <a:ln/>
        </p:spPr>
        <p:txBody>
          <a:bodyPr wrap="square" lIns="0" tIns="0" rIns="0" bIns="0" rtlCol="0" anchor="t"/>
          <a:lstStyle/>
          <a:p>
            <a:pPr marL="0" indent="0" algn="l">
              <a:lnSpc>
                <a:spcPts val="2100"/>
              </a:lnSpc>
              <a:buNone/>
            </a:pPr>
            <a:r>
              <a:rPr lang="en-US" sz="1450" dirty="0">
                <a:solidFill>
                  <a:srgbClr val="E5DCE6"/>
                </a:solidFill>
                <a:latin typeface="Montserrat" pitchFamily="34" charset="0"/>
                <a:ea typeface="Montserrat" pitchFamily="34" charset="-122"/>
                <a:cs typeface="Montserrat" pitchFamily="34" charset="-120"/>
              </a:rPr>
              <a:t>These three elements form the foundation of PowerShell scripting, enabling you to store information, transform data, and create powerful command chains.</a:t>
            </a:r>
            <a:endParaRPr lang="en-US" sz="1450" dirty="0"/>
          </a:p>
        </p:txBody>
      </p:sp>
      <p:sp>
        <p:nvSpPr>
          <p:cNvPr id="11" name="Shape 8"/>
          <p:cNvSpPr/>
          <p:nvPr/>
        </p:nvSpPr>
        <p:spPr>
          <a:xfrm>
            <a:off x="9391650" y="1909643"/>
            <a:ext cx="4428053" cy="5211604"/>
          </a:xfrm>
          <a:prstGeom prst="roundRect">
            <a:avLst>
              <a:gd name="adj" fmla="val 2999"/>
            </a:avLst>
          </a:prstGeom>
          <a:solidFill>
            <a:srgbClr val="EEAEF6"/>
          </a:solidFill>
          <a:ln/>
        </p:spPr>
      </p:sp>
      <p:sp>
        <p:nvSpPr>
          <p:cNvPr id="12" name="Text 9"/>
          <p:cNvSpPr/>
          <p:nvPr/>
        </p:nvSpPr>
        <p:spPr>
          <a:xfrm>
            <a:off x="9576078" y="2059662"/>
            <a:ext cx="2305764" cy="288250"/>
          </a:xfrm>
          <a:prstGeom prst="rect">
            <a:avLst/>
          </a:prstGeom>
          <a:noFill/>
          <a:ln/>
        </p:spPr>
        <p:txBody>
          <a:bodyPr wrap="none" lIns="0" tIns="0" rIns="0" bIns="0" rtlCol="0" anchor="t"/>
          <a:lstStyle/>
          <a:p>
            <a:pPr marL="0" indent="0" algn="l">
              <a:lnSpc>
                <a:spcPts val="2250"/>
              </a:lnSpc>
              <a:buNone/>
            </a:pPr>
            <a:r>
              <a:rPr lang="en-US" sz="1800" b="1" dirty="0">
                <a:solidFill>
                  <a:srgbClr val="000000"/>
                </a:solidFill>
                <a:latin typeface="Bricolage Grotesque Extra Bold" pitchFamily="34" charset="0"/>
                <a:ea typeface="Bricolage Grotesque Extra Bold" pitchFamily="34" charset="-122"/>
                <a:cs typeface="Bricolage Grotesque Extra Bold" pitchFamily="34" charset="-120"/>
              </a:rPr>
              <a:t>Variables</a:t>
            </a:r>
            <a:endParaRPr lang="en-US" sz="1800" dirty="0"/>
          </a:p>
        </p:txBody>
      </p:sp>
      <p:sp>
        <p:nvSpPr>
          <p:cNvPr id="13" name="Text 10"/>
          <p:cNvSpPr/>
          <p:nvPr/>
        </p:nvSpPr>
        <p:spPr>
          <a:xfrm>
            <a:off x="9576078" y="2497931"/>
            <a:ext cx="4059198" cy="809863"/>
          </a:xfrm>
          <a:prstGeom prst="rect">
            <a:avLst/>
          </a:prstGeom>
          <a:noFill/>
          <a:ln/>
        </p:spPr>
        <p:txBody>
          <a:bodyPr wrap="square" lIns="0" tIns="0" rIns="0" bIns="0" rtlCol="0" anchor="t"/>
          <a:lstStyle/>
          <a:p>
            <a:pPr marL="0" indent="0" algn="l">
              <a:lnSpc>
                <a:spcPts val="2100"/>
              </a:lnSpc>
              <a:buNone/>
            </a:pPr>
            <a:r>
              <a:rPr lang="en-US" sz="1450" dirty="0">
                <a:solidFill>
                  <a:srgbClr val="000000"/>
                </a:solidFill>
                <a:latin typeface="Montserrat" pitchFamily="34" charset="0"/>
                <a:ea typeface="Montserrat" pitchFamily="34" charset="-122"/>
                <a:cs typeface="Montserrat" pitchFamily="34" charset="-120"/>
              </a:rPr>
              <a:t>Variables store data and always begin with the </a:t>
            </a:r>
            <a:r>
              <a:rPr lang="en-US" sz="1450" dirty="0">
                <a:solidFill>
                  <a:srgbClr val="000000"/>
                </a:solidFill>
                <a:highlight>
                  <a:srgbClr val="E1A1E9"/>
                </a:highlight>
                <a:latin typeface="Consolas" pitchFamily="34" charset="0"/>
                <a:ea typeface="Consolas" pitchFamily="34" charset="-122"/>
                <a:cs typeface="Consolas" pitchFamily="34" charset="-120"/>
              </a:rPr>
              <a:t>$</a:t>
            </a:r>
            <a:r>
              <a:rPr lang="en-US" sz="1450" dirty="0">
                <a:solidFill>
                  <a:srgbClr val="000000"/>
                </a:solidFill>
                <a:latin typeface="Montserrat" pitchFamily="34" charset="0"/>
                <a:ea typeface="Montserrat" pitchFamily="34" charset="-122"/>
                <a:cs typeface="Montserrat" pitchFamily="34" charset="-120"/>
              </a:rPr>
              <a:t> symbol. They're dynamically typed and can hold any object.</a:t>
            </a:r>
            <a:endParaRPr lang="en-US" sz="1450" dirty="0"/>
          </a:p>
        </p:txBody>
      </p:sp>
      <p:sp>
        <p:nvSpPr>
          <p:cNvPr id="14" name="Shape 11"/>
          <p:cNvSpPr/>
          <p:nvPr/>
        </p:nvSpPr>
        <p:spPr>
          <a:xfrm>
            <a:off x="9576078" y="3476506"/>
            <a:ext cx="4059198" cy="1078944"/>
          </a:xfrm>
          <a:prstGeom prst="roundRect">
            <a:avLst>
              <a:gd name="adj" fmla="val 7181"/>
            </a:avLst>
          </a:prstGeom>
          <a:solidFill>
            <a:srgbClr val="E1A1E9"/>
          </a:solidFill>
          <a:ln/>
        </p:spPr>
      </p:sp>
      <p:sp>
        <p:nvSpPr>
          <p:cNvPr id="15" name="Shape 12"/>
          <p:cNvSpPr/>
          <p:nvPr/>
        </p:nvSpPr>
        <p:spPr>
          <a:xfrm>
            <a:off x="9566910" y="3476506"/>
            <a:ext cx="4077533" cy="1078944"/>
          </a:xfrm>
          <a:prstGeom prst="roundRect">
            <a:avLst>
              <a:gd name="adj" fmla="val 2565"/>
            </a:avLst>
          </a:prstGeom>
          <a:solidFill>
            <a:srgbClr val="E1A1E9"/>
          </a:solidFill>
          <a:ln/>
        </p:spPr>
      </p:sp>
      <p:sp>
        <p:nvSpPr>
          <p:cNvPr id="16" name="Text 13"/>
          <p:cNvSpPr/>
          <p:nvPr/>
        </p:nvSpPr>
        <p:spPr>
          <a:xfrm>
            <a:off x="9751338" y="3614857"/>
            <a:ext cx="3708678" cy="802243"/>
          </a:xfrm>
          <a:prstGeom prst="rect">
            <a:avLst/>
          </a:prstGeom>
          <a:noFill/>
          <a:ln/>
        </p:spPr>
        <p:txBody>
          <a:bodyPr wrap="square" lIns="0" tIns="0" rIns="0" bIns="0" rtlCol="0" anchor="t"/>
          <a:lstStyle/>
          <a:p>
            <a:pPr marL="0" indent="0" algn="l">
              <a:lnSpc>
                <a:spcPts val="2100"/>
              </a:lnSpc>
              <a:buNone/>
            </a:pPr>
            <a:r>
              <a:rPr lang="en-US" sz="1450" dirty="0">
                <a:solidFill>
                  <a:srgbClr val="000000"/>
                </a:solidFill>
                <a:highlight>
                  <a:srgbClr val="E1A1E9"/>
                </a:highlight>
                <a:latin typeface="Consolas" pitchFamily="34" charset="0"/>
                <a:ea typeface="Consolas" pitchFamily="34" charset="-122"/>
                <a:cs typeface="Consolas" pitchFamily="34" charset="-120"/>
              </a:rPr>
              <a:t>$name = "Saurabh"</a:t>
            </a:r>
            <a:endParaRPr lang="en-US" sz="1450" dirty="0"/>
          </a:p>
          <a:p>
            <a:pPr marL="0" indent="0" algn="l">
              <a:lnSpc>
                <a:spcPts val="2100"/>
              </a:lnSpc>
              <a:buNone/>
            </a:pPr>
            <a:r>
              <a:rPr lang="en-US" sz="1450" dirty="0">
                <a:solidFill>
                  <a:srgbClr val="000000"/>
                </a:solidFill>
                <a:highlight>
                  <a:srgbClr val="E1A1E9"/>
                </a:highlight>
                <a:latin typeface="Consolas" pitchFamily="34" charset="0"/>
                <a:ea typeface="Consolas" pitchFamily="34" charset="-122"/>
                <a:cs typeface="Consolas" pitchFamily="34" charset="-120"/>
              </a:rPr>
              <a:t>$age = 25</a:t>
            </a:r>
            <a:endParaRPr lang="en-US" sz="1450" dirty="0"/>
          </a:p>
          <a:p>
            <a:pPr marL="0" indent="0" algn="l">
              <a:lnSpc>
                <a:spcPts val="2100"/>
              </a:lnSpc>
              <a:buNone/>
            </a:pPr>
            <a:r>
              <a:rPr lang="en-US" sz="1450" dirty="0">
                <a:solidFill>
                  <a:srgbClr val="000000"/>
                </a:solidFill>
                <a:highlight>
                  <a:srgbClr val="E1A1E9"/>
                </a:highlight>
                <a:latin typeface="Consolas" pitchFamily="34" charset="0"/>
                <a:ea typeface="Consolas" pitchFamily="34" charset="-122"/>
                <a:cs typeface="Consolas" pitchFamily="34" charset="-120"/>
              </a:rPr>
              <a:t>Write-Output $name</a:t>
            </a:r>
            <a:endParaRPr lang="en-US" sz="1450" dirty="0"/>
          </a:p>
        </p:txBody>
      </p:sp>
      <p:sp>
        <p:nvSpPr>
          <p:cNvPr id="17" name="Text 14"/>
          <p:cNvSpPr/>
          <p:nvPr/>
        </p:nvSpPr>
        <p:spPr>
          <a:xfrm>
            <a:off x="9576078" y="4724162"/>
            <a:ext cx="2305764" cy="288250"/>
          </a:xfrm>
          <a:prstGeom prst="rect">
            <a:avLst/>
          </a:prstGeom>
          <a:noFill/>
          <a:ln/>
        </p:spPr>
        <p:txBody>
          <a:bodyPr wrap="none" lIns="0" tIns="0" rIns="0" bIns="0" rtlCol="0" anchor="t"/>
          <a:lstStyle/>
          <a:p>
            <a:pPr marL="0" indent="0" algn="l">
              <a:lnSpc>
                <a:spcPts val="2250"/>
              </a:lnSpc>
              <a:buNone/>
            </a:pPr>
            <a:r>
              <a:rPr lang="en-US" sz="1800" b="1" dirty="0">
                <a:solidFill>
                  <a:srgbClr val="000000"/>
                </a:solidFill>
                <a:latin typeface="Bricolage Grotesque Extra Bold" pitchFamily="34" charset="0"/>
                <a:ea typeface="Bricolage Grotesque Extra Bold" pitchFamily="34" charset="-122"/>
                <a:cs typeface="Bricolage Grotesque Extra Bold" pitchFamily="34" charset="-120"/>
              </a:rPr>
              <a:t>Pipelines</a:t>
            </a:r>
            <a:endParaRPr lang="en-US" sz="1800" dirty="0"/>
          </a:p>
        </p:txBody>
      </p:sp>
      <p:sp>
        <p:nvSpPr>
          <p:cNvPr id="18" name="Text 15"/>
          <p:cNvSpPr/>
          <p:nvPr/>
        </p:nvSpPr>
        <p:spPr>
          <a:xfrm>
            <a:off x="9576078" y="5162431"/>
            <a:ext cx="4059198" cy="1077278"/>
          </a:xfrm>
          <a:prstGeom prst="rect">
            <a:avLst/>
          </a:prstGeom>
          <a:noFill/>
          <a:ln/>
        </p:spPr>
        <p:txBody>
          <a:bodyPr wrap="square" lIns="0" tIns="0" rIns="0" bIns="0" rtlCol="0" anchor="t"/>
          <a:lstStyle/>
          <a:p>
            <a:pPr marL="0" indent="0" algn="l">
              <a:lnSpc>
                <a:spcPts val="2100"/>
              </a:lnSpc>
              <a:buNone/>
            </a:pPr>
            <a:r>
              <a:rPr lang="en-US" sz="1450" dirty="0">
                <a:solidFill>
                  <a:srgbClr val="000000"/>
                </a:solidFill>
                <a:latin typeface="Montserrat" pitchFamily="34" charset="0"/>
                <a:ea typeface="Montserrat" pitchFamily="34" charset="-122"/>
                <a:cs typeface="Montserrat" pitchFamily="34" charset="-120"/>
              </a:rPr>
              <a:t>The pipeline operator </a:t>
            </a:r>
            <a:r>
              <a:rPr lang="en-US" sz="1450" dirty="0">
                <a:solidFill>
                  <a:srgbClr val="000000"/>
                </a:solidFill>
                <a:highlight>
                  <a:srgbClr val="E1A1E9"/>
                </a:highlight>
                <a:latin typeface="Consolas" pitchFamily="34" charset="0"/>
                <a:ea typeface="Consolas" pitchFamily="34" charset="-122"/>
                <a:cs typeface="Consolas" pitchFamily="34" charset="-120"/>
              </a:rPr>
              <a:t>|</a:t>
            </a:r>
            <a:r>
              <a:rPr lang="en-US" sz="1450" dirty="0">
                <a:solidFill>
                  <a:srgbClr val="000000"/>
                </a:solidFill>
                <a:latin typeface="Montserrat" pitchFamily="34" charset="0"/>
                <a:ea typeface="Montserrat" pitchFamily="34" charset="-122"/>
                <a:cs typeface="Montserrat" pitchFamily="34" charset="-120"/>
              </a:rPr>
              <a:t> passes output from one cmdlet as input to another, enabling powerful command chaining and cleaner code.</a:t>
            </a:r>
            <a:endParaRPr lang="en-US" sz="1450" dirty="0"/>
          </a:p>
        </p:txBody>
      </p:sp>
      <p:sp>
        <p:nvSpPr>
          <p:cNvPr id="19" name="Shape 16"/>
          <p:cNvSpPr/>
          <p:nvPr/>
        </p:nvSpPr>
        <p:spPr>
          <a:xfrm>
            <a:off x="9576078" y="6408420"/>
            <a:ext cx="4059198" cy="544116"/>
          </a:xfrm>
          <a:prstGeom prst="roundRect">
            <a:avLst>
              <a:gd name="adj" fmla="val 14239"/>
            </a:avLst>
          </a:prstGeom>
          <a:solidFill>
            <a:srgbClr val="E1A1E9"/>
          </a:solidFill>
          <a:ln/>
        </p:spPr>
      </p:sp>
      <p:sp>
        <p:nvSpPr>
          <p:cNvPr id="20" name="Shape 17"/>
          <p:cNvSpPr/>
          <p:nvPr/>
        </p:nvSpPr>
        <p:spPr>
          <a:xfrm>
            <a:off x="9566910" y="6408420"/>
            <a:ext cx="4077533" cy="544116"/>
          </a:xfrm>
          <a:prstGeom prst="roundRect">
            <a:avLst>
              <a:gd name="adj" fmla="val 5085"/>
            </a:avLst>
          </a:prstGeom>
          <a:solidFill>
            <a:srgbClr val="E1A1E9"/>
          </a:solidFill>
          <a:ln/>
        </p:spPr>
      </p:sp>
      <p:sp>
        <p:nvSpPr>
          <p:cNvPr id="21" name="Text 18"/>
          <p:cNvSpPr/>
          <p:nvPr/>
        </p:nvSpPr>
        <p:spPr>
          <a:xfrm>
            <a:off x="9751338" y="6546771"/>
            <a:ext cx="3708678" cy="267414"/>
          </a:xfrm>
          <a:prstGeom prst="rect">
            <a:avLst/>
          </a:prstGeom>
          <a:noFill/>
          <a:ln/>
        </p:spPr>
        <p:txBody>
          <a:bodyPr wrap="none" lIns="0" tIns="0" rIns="0" bIns="0" rtlCol="0" anchor="t"/>
          <a:lstStyle/>
          <a:p>
            <a:pPr marL="0" indent="0" algn="l">
              <a:lnSpc>
                <a:spcPts val="2100"/>
              </a:lnSpc>
              <a:buNone/>
            </a:pPr>
            <a:r>
              <a:rPr lang="en-US" sz="1450" dirty="0">
                <a:solidFill>
                  <a:srgbClr val="000000"/>
                </a:solidFill>
                <a:highlight>
                  <a:srgbClr val="E1A1E9"/>
                </a:highlight>
                <a:latin typeface="Consolas" pitchFamily="34" charset="0"/>
                <a:ea typeface="Consolas" pitchFamily="34" charset="-122"/>
                <a:cs typeface="Consolas" pitchFamily="34" charset="-120"/>
              </a:rPr>
              <a:t>Get-Process | Sort-Object CPU</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37830" y="774502"/>
            <a:ext cx="1537335" cy="402074"/>
          </a:xfrm>
          <a:prstGeom prst="roundRect">
            <a:avLst>
              <a:gd name="adj" fmla="val 17618"/>
            </a:avLst>
          </a:prstGeom>
          <a:noFill/>
          <a:ln w="7620">
            <a:solidFill>
              <a:srgbClr val="EEAEF6"/>
            </a:solidFill>
            <a:prstDash val="solid"/>
          </a:ln>
        </p:spPr>
      </p:sp>
      <p:sp>
        <p:nvSpPr>
          <p:cNvPr id="3" name="Text 1"/>
          <p:cNvSpPr/>
          <p:nvPr/>
        </p:nvSpPr>
        <p:spPr>
          <a:xfrm>
            <a:off x="871895" y="845344"/>
            <a:ext cx="1269206" cy="260390"/>
          </a:xfrm>
          <a:prstGeom prst="rect">
            <a:avLst/>
          </a:prstGeom>
          <a:noFill/>
          <a:ln/>
        </p:spPr>
        <p:txBody>
          <a:bodyPr wrap="none" lIns="0" tIns="0" rIns="0" bIns="0" rtlCol="0" anchor="t"/>
          <a:lstStyle/>
          <a:p>
            <a:pPr marL="0" indent="0" algn="l">
              <a:lnSpc>
                <a:spcPts val="2000"/>
              </a:lnSpc>
              <a:buNone/>
            </a:pPr>
            <a:r>
              <a:rPr lang="en-US" sz="1300" dirty="0">
                <a:solidFill>
                  <a:srgbClr val="EEAEF6"/>
                </a:solidFill>
                <a:latin typeface="Montserrat" pitchFamily="34" charset="0"/>
                <a:ea typeface="Montserrat" pitchFamily="34" charset="-122"/>
                <a:cs typeface="Montserrat" pitchFamily="34" charset="-120"/>
              </a:rPr>
              <a:t>LOGIC &amp; FLOW</a:t>
            </a:r>
            <a:endParaRPr lang="en-US" sz="1300" dirty="0"/>
          </a:p>
        </p:txBody>
      </p:sp>
      <p:sp>
        <p:nvSpPr>
          <p:cNvPr id="4" name="Text 2"/>
          <p:cNvSpPr/>
          <p:nvPr/>
        </p:nvSpPr>
        <p:spPr>
          <a:xfrm>
            <a:off x="737830" y="1254919"/>
            <a:ext cx="6243638" cy="658773"/>
          </a:xfrm>
          <a:prstGeom prst="rect">
            <a:avLst/>
          </a:prstGeom>
          <a:noFill/>
          <a:ln/>
        </p:spPr>
        <p:txBody>
          <a:bodyPr wrap="none" lIns="0" tIns="0" rIns="0" bIns="0" rtlCol="0" anchor="t"/>
          <a:lstStyle/>
          <a:p>
            <a:pPr marL="0" indent="0" algn="l">
              <a:lnSpc>
                <a:spcPts val="5150"/>
              </a:lnSpc>
              <a:buNone/>
            </a:pPr>
            <a:r>
              <a:rPr lang="en-US" sz="4150" b="1" dirty="0">
                <a:solidFill>
                  <a:srgbClr val="EEAEF6"/>
                </a:solidFill>
                <a:latin typeface="Bricolage Grotesque Extra Bold" pitchFamily="34" charset="0"/>
                <a:ea typeface="Bricolage Grotesque Extra Bold" pitchFamily="34" charset="-122"/>
                <a:cs typeface="Bricolage Grotesque Extra Bold" pitchFamily="34" charset="-120"/>
              </a:rPr>
              <a:t>Control Flow Structures</a:t>
            </a:r>
            <a:endParaRPr lang="en-US" sz="4150" dirty="0"/>
          </a:p>
        </p:txBody>
      </p:sp>
      <p:sp>
        <p:nvSpPr>
          <p:cNvPr id="5" name="Text 3"/>
          <p:cNvSpPr/>
          <p:nvPr/>
        </p:nvSpPr>
        <p:spPr>
          <a:xfrm>
            <a:off x="737830" y="2207538"/>
            <a:ext cx="13154739" cy="325398"/>
          </a:xfrm>
          <a:prstGeom prst="rect">
            <a:avLst/>
          </a:prstGeom>
          <a:noFill/>
          <a:ln/>
        </p:spPr>
        <p:txBody>
          <a:bodyPr wrap="none" lIns="0" tIns="0" rIns="0" bIns="0" rtlCol="0" anchor="t"/>
          <a:lstStyle/>
          <a:p>
            <a:pPr marL="0" indent="0" algn="l">
              <a:lnSpc>
                <a:spcPts val="2550"/>
              </a:lnSpc>
              <a:buNone/>
            </a:pPr>
            <a:r>
              <a:rPr lang="en-US" sz="1650" dirty="0">
                <a:solidFill>
                  <a:srgbClr val="E5DCE6"/>
                </a:solidFill>
                <a:latin typeface="Montserrat" pitchFamily="34" charset="0"/>
                <a:ea typeface="Montserrat" pitchFamily="34" charset="-122"/>
                <a:cs typeface="Montserrat" pitchFamily="34" charset="-120"/>
              </a:rPr>
              <a:t>Control flow statements allow your scripts to make decisions and repeat actions, forming the logic backbone of automation.</a:t>
            </a:r>
            <a:endParaRPr lang="en-US" sz="1650" dirty="0"/>
          </a:p>
        </p:txBody>
      </p:sp>
      <p:pic>
        <p:nvPicPr>
          <p:cNvPr id="6" name="Image 0" descr="preencoded.png"/>
          <p:cNvPicPr>
            <a:picLocks noChangeAspect="1"/>
          </p:cNvPicPr>
          <p:nvPr/>
        </p:nvPicPr>
        <p:blipFill>
          <a:blip r:embed="rId3"/>
          <a:stretch>
            <a:fillRect/>
          </a:stretch>
        </p:blipFill>
        <p:spPr>
          <a:xfrm>
            <a:off x="737830" y="2753320"/>
            <a:ext cx="2448520" cy="1513284"/>
          </a:xfrm>
          <a:prstGeom prst="rect">
            <a:avLst/>
          </a:prstGeom>
        </p:spPr>
      </p:pic>
      <p:sp>
        <p:nvSpPr>
          <p:cNvPr id="7" name="Text 4"/>
          <p:cNvSpPr/>
          <p:nvPr/>
        </p:nvSpPr>
        <p:spPr>
          <a:xfrm>
            <a:off x="737830" y="4511516"/>
            <a:ext cx="3087886" cy="329327"/>
          </a:xfrm>
          <a:prstGeom prst="rect">
            <a:avLst/>
          </a:prstGeom>
          <a:noFill/>
          <a:ln/>
        </p:spPr>
        <p:txBody>
          <a:bodyPr wrap="none" lIns="0" tIns="0" rIns="0" bIns="0" rtlCol="0" anchor="t"/>
          <a:lstStyle/>
          <a:p>
            <a:pPr marL="0" indent="0" algn="l">
              <a:lnSpc>
                <a:spcPts val="2550"/>
              </a:lnSpc>
              <a:buNone/>
            </a:pPr>
            <a:r>
              <a:rPr lang="en-US" sz="2050" b="1" dirty="0">
                <a:solidFill>
                  <a:srgbClr val="E5DCE6"/>
                </a:solidFill>
                <a:latin typeface="Bricolage Grotesque Extra Bold" pitchFamily="34" charset="0"/>
                <a:ea typeface="Bricolage Grotesque Extra Bold" pitchFamily="34" charset="-122"/>
                <a:cs typeface="Bricolage Grotesque Extra Bold" pitchFamily="34" charset="-120"/>
              </a:rPr>
              <a:t>Conditional Statements</a:t>
            </a:r>
            <a:endParaRPr lang="en-US" sz="2050" dirty="0"/>
          </a:p>
        </p:txBody>
      </p:sp>
      <p:sp>
        <p:nvSpPr>
          <p:cNvPr id="8" name="Text 5"/>
          <p:cNvSpPr/>
          <p:nvPr/>
        </p:nvSpPr>
        <p:spPr>
          <a:xfrm>
            <a:off x="737830" y="4958358"/>
            <a:ext cx="4221599" cy="983813"/>
          </a:xfrm>
          <a:prstGeom prst="rect">
            <a:avLst/>
          </a:prstGeom>
          <a:noFill/>
          <a:ln/>
        </p:spPr>
        <p:txBody>
          <a:bodyPr wrap="square" lIns="0" tIns="0" rIns="0" bIns="0" rtlCol="0" anchor="t"/>
          <a:lstStyle/>
          <a:p>
            <a:pPr marL="0" indent="0" algn="l">
              <a:lnSpc>
                <a:spcPts val="2550"/>
              </a:lnSpc>
              <a:buNone/>
            </a:pPr>
            <a:r>
              <a:rPr lang="en-US" sz="1650" dirty="0">
                <a:solidFill>
                  <a:srgbClr val="E5DCE6"/>
                </a:solidFill>
                <a:latin typeface="Montserrat" pitchFamily="34" charset="0"/>
                <a:ea typeface="Montserrat" pitchFamily="34" charset="-122"/>
                <a:cs typeface="Montserrat" pitchFamily="34" charset="-120"/>
              </a:rPr>
              <a:t>Use </a:t>
            </a:r>
            <a:r>
              <a:rPr lang="en-US" sz="1650" dirty="0">
                <a:solidFill>
                  <a:srgbClr val="E5DCE6"/>
                </a:solidFill>
                <a:highlight>
                  <a:srgbClr val="161B4C"/>
                </a:highlight>
                <a:latin typeface="Consolas" pitchFamily="34" charset="0"/>
                <a:ea typeface="Consolas" pitchFamily="34" charset="-122"/>
                <a:cs typeface="Consolas" pitchFamily="34" charset="-120"/>
              </a:rPr>
              <a:t>if</a:t>
            </a:r>
            <a:r>
              <a:rPr lang="en-US" sz="1650" dirty="0">
                <a:solidFill>
                  <a:srgbClr val="E5DCE6"/>
                </a:solidFill>
                <a:latin typeface="Montserrat" pitchFamily="34" charset="0"/>
                <a:ea typeface="Montserrat" pitchFamily="34" charset="-122"/>
                <a:cs typeface="Montserrat" pitchFamily="34" charset="-120"/>
              </a:rPr>
              <a:t> and </a:t>
            </a:r>
            <a:r>
              <a:rPr lang="en-US" sz="1650" dirty="0">
                <a:solidFill>
                  <a:srgbClr val="E5DCE6"/>
                </a:solidFill>
                <a:highlight>
                  <a:srgbClr val="161B4C"/>
                </a:highlight>
                <a:latin typeface="Consolas" pitchFamily="34" charset="0"/>
                <a:ea typeface="Consolas" pitchFamily="34" charset="-122"/>
                <a:cs typeface="Consolas" pitchFamily="34" charset="-120"/>
              </a:rPr>
              <a:t>else</a:t>
            </a:r>
            <a:r>
              <a:rPr lang="en-US" sz="1650" dirty="0">
                <a:solidFill>
                  <a:srgbClr val="E5DCE6"/>
                </a:solidFill>
                <a:latin typeface="Montserrat" pitchFamily="34" charset="0"/>
                <a:ea typeface="Montserrat" pitchFamily="34" charset="-122"/>
                <a:cs typeface="Montserrat" pitchFamily="34" charset="-120"/>
              </a:rPr>
              <a:t> to make decisions based on conditions. Perfect for validation and branching logic.</a:t>
            </a:r>
            <a:endParaRPr lang="en-US" sz="1650" dirty="0"/>
          </a:p>
        </p:txBody>
      </p:sp>
      <p:sp>
        <p:nvSpPr>
          <p:cNvPr id="9" name="Shape 6"/>
          <p:cNvSpPr/>
          <p:nvPr/>
        </p:nvSpPr>
        <p:spPr>
          <a:xfrm>
            <a:off x="737830" y="6162556"/>
            <a:ext cx="4221599" cy="1292423"/>
          </a:xfrm>
          <a:prstGeom prst="roundRect">
            <a:avLst>
              <a:gd name="adj" fmla="val 6851"/>
            </a:avLst>
          </a:prstGeom>
          <a:solidFill>
            <a:srgbClr val="161B4C"/>
          </a:solidFill>
          <a:ln/>
        </p:spPr>
      </p:sp>
      <p:sp>
        <p:nvSpPr>
          <p:cNvPr id="10" name="Shape 7"/>
          <p:cNvSpPr/>
          <p:nvPr/>
        </p:nvSpPr>
        <p:spPr>
          <a:xfrm>
            <a:off x="727353" y="6162556"/>
            <a:ext cx="4242554" cy="1292423"/>
          </a:xfrm>
          <a:prstGeom prst="roundRect">
            <a:avLst>
              <a:gd name="adj" fmla="val 2447"/>
            </a:avLst>
          </a:prstGeom>
          <a:solidFill>
            <a:srgbClr val="161B4C"/>
          </a:solidFill>
          <a:ln/>
        </p:spPr>
      </p:sp>
      <p:sp>
        <p:nvSpPr>
          <p:cNvPr id="11" name="Text 8"/>
          <p:cNvSpPr/>
          <p:nvPr/>
        </p:nvSpPr>
        <p:spPr>
          <a:xfrm>
            <a:off x="938093" y="6320671"/>
            <a:ext cx="3821073" cy="976193"/>
          </a:xfrm>
          <a:prstGeom prst="rect">
            <a:avLst/>
          </a:prstGeom>
          <a:noFill/>
          <a:ln/>
        </p:spPr>
        <p:txBody>
          <a:bodyPr wrap="square" lIns="0" tIns="0" rIns="0" bIns="0" rtlCol="0" anchor="t"/>
          <a:lstStyle/>
          <a:p>
            <a:pPr marL="0" indent="0" algn="l">
              <a:lnSpc>
                <a:spcPts val="2550"/>
              </a:lnSpc>
              <a:buNone/>
            </a:pPr>
            <a:r>
              <a:rPr lang="en-US" sz="1650" dirty="0">
                <a:solidFill>
                  <a:srgbClr val="E5DCE6"/>
                </a:solidFill>
                <a:highlight>
                  <a:srgbClr val="161B4C"/>
                </a:highlight>
                <a:latin typeface="Consolas" pitchFamily="34" charset="0"/>
                <a:ea typeface="Consolas" pitchFamily="34" charset="-122"/>
                <a:cs typeface="Consolas" pitchFamily="34" charset="-120"/>
              </a:rPr>
              <a:t>if ($age -ge 18) {</a:t>
            </a:r>
            <a:endParaRPr lang="en-US" sz="1650" dirty="0"/>
          </a:p>
          <a:p>
            <a:pPr marL="0" indent="0" algn="l">
              <a:lnSpc>
                <a:spcPts val="2550"/>
              </a:lnSpc>
              <a:buNone/>
            </a:pPr>
            <a:r>
              <a:rPr lang="en-US" sz="1650" dirty="0">
                <a:solidFill>
                  <a:srgbClr val="E5DCE6"/>
                </a:solidFill>
                <a:highlight>
                  <a:srgbClr val="161B4C"/>
                </a:highlight>
                <a:latin typeface="Consolas" pitchFamily="34" charset="0"/>
                <a:ea typeface="Consolas" pitchFamily="34" charset="-122"/>
                <a:cs typeface="Consolas" pitchFamily="34" charset="-120"/>
              </a:rPr>
              <a:t>  Write-Output "Eligible"</a:t>
            </a:r>
            <a:endParaRPr lang="en-US" sz="1650" dirty="0"/>
          </a:p>
          <a:p>
            <a:pPr marL="0" indent="0" algn="l">
              <a:lnSpc>
                <a:spcPts val="2550"/>
              </a:lnSpc>
              <a:buNone/>
            </a:pPr>
            <a:r>
              <a:rPr lang="en-US" sz="1650" dirty="0">
                <a:solidFill>
                  <a:srgbClr val="E5DCE6"/>
                </a:solidFill>
                <a:highlight>
                  <a:srgbClr val="161B4C"/>
                </a:highlight>
                <a:latin typeface="Consolas" pitchFamily="34" charset="0"/>
                <a:ea typeface="Consolas" pitchFamily="34" charset="-122"/>
                <a:cs typeface="Consolas" pitchFamily="34" charset="-120"/>
              </a:rPr>
              <a:t>}</a:t>
            </a:r>
            <a:endParaRPr lang="en-US" sz="1650" dirty="0"/>
          </a:p>
        </p:txBody>
      </p:sp>
      <p:pic>
        <p:nvPicPr>
          <p:cNvPr id="12" name="Image 1" descr="preencoded.png"/>
          <p:cNvPicPr>
            <a:picLocks noChangeAspect="1"/>
          </p:cNvPicPr>
          <p:nvPr/>
        </p:nvPicPr>
        <p:blipFill>
          <a:blip r:embed="rId4"/>
          <a:stretch>
            <a:fillRect/>
          </a:stretch>
        </p:blipFill>
        <p:spPr>
          <a:xfrm>
            <a:off x="5204341" y="2753320"/>
            <a:ext cx="2448520" cy="1513284"/>
          </a:xfrm>
          <a:prstGeom prst="rect">
            <a:avLst/>
          </a:prstGeom>
        </p:spPr>
      </p:pic>
      <p:sp>
        <p:nvSpPr>
          <p:cNvPr id="13" name="Text 9"/>
          <p:cNvSpPr/>
          <p:nvPr/>
        </p:nvSpPr>
        <p:spPr>
          <a:xfrm>
            <a:off x="5204341" y="4511516"/>
            <a:ext cx="2635210" cy="329327"/>
          </a:xfrm>
          <a:prstGeom prst="rect">
            <a:avLst/>
          </a:prstGeom>
          <a:noFill/>
          <a:ln/>
        </p:spPr>
        <p:txBody>
          <a:bodyPr wrap="none" lIns="0" tIns="0" rIns="0" bIns="0" rtlCol="0" anchor="t"/>
          <a:lstStyle/>
          <a:p>
            <a:pPr marL="0" indent="0" algn="l">
              <a:lnSpc>
                <a:spcPts val="2550"/>
              </a:lnSpc>
              <a:buNone/>
            </a:pPr>
            <a:r>
              <a:rPr lang="en-US" sz="2050" b="1" dirty="0">
                <a:solidFill>
                  <a:srgbClr val="E5DCE6"/>
                </a:solidFill>
                <a:latin typeface="Bricolage Grotesque Extra Bold" pitchFamily="34" charset="0"/>
                <a:ea typeface="Bricolage Grotesque Extra Bold" pitchFamily="34" charset="-122"/>
                <a:cs typeface="Bricolage Grotesque Extra Bold" pitchFamily="34" charset="-120"/>
              </a:rPr>
              <a:t>For Loops</a:t>
            </a:r>
            <a:endParaRPr lang="en-US" sz="2050" dirty="0"/>
          </a:p>
        </p:txBody>
      </p:sp>
      <p:sp>
        <p:nvSpPr>
          <p:cNvPr id="14" name="Text 10"/>
          <p:cNvSpPr/>
          <p:nvPr/>
        </p:nvSpPr>
        <p:spPr>
          <a:xfrm>
            <a:off x="5204341" y="4958358"/>
            <a:ext cx="4221599" cy="650796"/>
          </a:xfrm>
          <a:prstGeom prst="rect">
            <a:avLst/>
          </a:prstGeom>
          <a:noFill/>
          <a:ln/>
        </p:spPr>
        <p:txBody>
          <a:bodyPr wrap="square" lIns="0" tIns="0" rIns="0" bIns="0" rtlCol="0" anchor="t"/>
          <a:lstStyle/>
          <a:p>
            <a:pPr marL="0" indent="0" algn="l">
              <a:lnSpc>
                <a:spcPts val="2550"/>
              </a:lnSpc>
              <a:buNone/>
            </a:pPr>
            <a:r>
              <a:rPr lang="en-US" sz="1650" dirty="0">
                <a:solidFill>
                  <a:srgbClr val="E5DCE6"/>
                </a:solidFill>
                <a:latin typeface="Montserrat" pitchFamily="34" charset="0"/>
                <a:ea typeface="Montserrat" pitchFamily="34" charset="-122"/>
                <a:cs typeface="Montserrat" pitchFamily="34" charset="-120"/>
              </a:rPr>
              <a:t>Execute code a specific number of times with precise control over iteration.</a:t>
            </a:r>
            <a:endParaRPr lang="en-US" sz="1650" dirty="0"/>
          </a:p>
        </p:txBody>
      </p:sp>
      <p:sp>
        <p:nvSpPr>
          <p:cNvPr id="15" name="Shape 11"/>
          <p:cNvSpPr/>
          <p:nvPr/>
        </p:nvSpPr>
        <p:spPr>
          <a:xfrm>
            <a:off x="5204341" y="5829538"/>
            <a:ext cx="4221599" cy="1292423"/>
          </a:xfrm>
          <a:prstGeom prst="roundRect">
            <a:avLst>
              <a:gd name="adj" fmla="val 6851"/>
            </a:avLst>
          </a:prstGeom>
          <a:solidFill>
            <a:srgbClr val="161B4C"/>
          </a:solidFill>
          <a:ln/>
        </p:spPr>
      </p:sp>
      <p:sp>
        <p:nvSpPr>
          <p:cNvPr id="16" name="Shape 12"/>
          <p:cNvSpPr/>
          <p:nvPr/>
        </p:nvSpPr>
        <p:spPr>
          <a:xfrm>
            <a:off x="5193863" y="5829538"/>
            <a:ext cx="4242554" cy="1292423"/>
          </a:xfrm>
          <a:prstGeom prst="roundRect">
            <a:avLst>
              <a:gd name="adj" fmla="val 2447"/>
            </a:avLst>
          </a:prstGeom>
          <a:solidFill>
            <a:srgbClr val="161B4C"/>
          </a:solidFill>
          <a:ln/>
        </p:spPr>
      </p:sp>
      <p:sp>
        <p:nvSpPr>
          <p:cNvPr id="17" name="Text 13"/>
          <p:cNvSpPr/>
          <p:nvPr/>
        </p:nvSpPr>
        <p:spPr>
          <a:xfrm>
            <a:off x="5404604" y="5987653"/>
            <a:ext cx="3821073" cy="976193"/>
          </a:xfrm>
          <a:prstGeom prst="rect">
            <a:avLst/>
          </a:prstGeom>
          <a:noFill/>
          <a:ln/>
        </p:spPr>
        <p:txBody>
          <a:bodyPr wrap="square" lIns="0" tIns="0" rIns="0" bIns="0" rtlCol="0" anchor="t"/>
          <a:lstStyle/>
          <a:p>
            <a:pPr marL="0" indent="0" algn="l">
              <a:lnSpc>
                <a:spcPts val="2550"/>
              </a:lnSpc>
              <a:buNone/>
            </a:pPr>
            <a:r>
              <a:rPr lang="en-US" sz="1650" dirty="0">
                <a:solidFill>
                  <a:srgbClr val="E5DCE6"/>
                </a:solidFill>
                <a:highlight>
                  <a:srgbClr val="161B4C"/>
                </a:highlight>
                <a:latin typeface="Consolas" pitchFamily="34" charset="0"/>
                <a:ea typeface="Consolas" pitchFamily="34" charset="-122"/>
                <a:cs typeface="Consolas" pitchFamily="34" charset="-120"/>
              </a:rPr>
              <a:t>for ($i=1; $i -le 5; $i++) {</a:t>
            </a:r>
            <a:endParaRPr lang="en-US" sz="1650" dirty="0"/>
          </a:p>
          <a:p>
            <a:pPr marL="0" indent="0" algn="l">
              <a:lnSpc>
                <a:spcPts val="2550"/>
              </a:lnSpc>
              <a:buNone/>
            </a:pPr>
            <a:r>
              <a:rPr lang="en-US" sz="1650" dirty="0">
                <a:solidFill>
                  <a:srgbClr val="E5DCE6"/>
                </a:solidFill>
                <a:highlight>
                  <a:srgbClr val="161B4C"/>
                </a:highlight>
                <a:latin typeface="Consolas" pitchFamily="34" charset="0"/>
                <a:ea typeface="Consolas" pitchFamily="34" charset="-122"/>
                <a:cs typeface="Consolas" pitchFamily="34" charset="-120"/>
              </a:rPr>
              <a:t>  Write-Output $i</a:t>
            </a:r>
            <a:endParaRPr lang="en-US" sz="1650" dirty="0"/>
          </a:p>
          <a:p>
            <a:pPr marL="0" indent="0" algn="l">
              <a:lnSpc>
                <a:spcPts val="2550"/>
              </a:lnSpc>
              <a:buNone/>
            </a:pPr>
            <a:r>
              <a:rPr lang="en-US" sz="1650" dirty="0">
                <a:solidFill>
                  <a:srgbClr val="E5DCE6"/>
                </a:solidFill>
                <a:highlight>
                  <a:srgbClr val="161B4C"/>
                </a:highlight>
                <a:latin typeface="Consolas" pitchFamily="34" charset="0"/>
                <a:ea typeface="Consolas" pitchFamily="34" charset="-122"/>
                <a:cs typeface="Consolas" pitchFamily="34" charset="-120"/>
              </a:rPr>
              <a:t>}</a:t>
            </a:r>
            <a:endParaRPr lang="en-US" sz="1650" dirty="0"/>
          </a:p>
        </p:txBody>
      </p:sp>
      <p:pic>
        <p:nvPicPr>
          <p:cNvPr id="18" name="Image 2" descr="preencoded.png"/>
          <p:cNvPicPr>
            <a:picLocks noChangeAspect="1"/>
          </p:cNvPicPr>
          <p:nvPr/>
        </p:nvPicPr>
        <p:blipFill>
          <a:blip r:embed="rId5"/>
          <a:stretch>
            <a:fillRect/>
          </a:stretch>
        </p:blipFill>
        <p:spPr>
          <a:xfrm>
            <a:off x="9670852" y="2753320"/>
            <a:ext cx="2448520" cy="1513284"/>
          </a:xfrm>
          <a:prstGeom prst="rect">
            <a:avLst/>
          </a:prstGeom>
        </p:spPr>
      </p:pic>
      <p:sp>
        <p:nvSpPr>
          <p:cNvPr id="19" name="Text 14"/>
          <p:cNvSpPr/>
          <p:nvPr/>
        </p:nvSpPr>
        <p:spPr>
          <a:xfrm>
            <a:off x="9670852" y="4511516"/>
            <a:ext cx="2635210" cy="329327"/>
          </a:xfrm>
          <a:prstGeom prst="rect">
            <a:avLst/>
          </a:prstGeom>
          <a:noFill/>
          <a:ln/>
        </p:spPr>
        <p:txBody>
          <a:bodyPr wrap="none" lIns="0" tIns="0" rIns="0" bIns="0" rtlCol="0" anchor="t"/>
          <a:lstStyle/>
          <a:p>
            <a:pPr marL="0" indent="0" algn="l">
              <a:lnSpc>
                <a:spcPts val="2550"/>
              </a:lnSpc>
              <a:buNone/>
            </a:pPr>
            <a:r>
              <a:rPr lang="en-US" sz="2050" b="1" dirty="0">
                <a:solidFill>
                  <a:srgbClr val="E5DCE6"/>
                </a:solidFill>
                <a:latin typeface="Bricolage Grotesque Extra Bold" pitchFamily="34" charset="0"/>
                <a:ea typeface="Bricolage Grotesque Extra Bold" pitchFamily="34" charset="-122"/>
                <a:cs typeface="Bricolage Grotesque Extra Bold" pitchFamily="34" charset="-120"/>
              </a:rPr>
              <a:t>Foreach Loops</a:t>
            </a:r>
            <a:endParaRPr lang="en-US" sz="2050" dirty="0"/>
          </a:p>
        </p:txBody>
      </p:sp>
      <p:sp>
        <p:nvSpPr>
          <p:cNvPr id="20" name="Text 15"/>
          <p:cNvSpPr/>
          <p:nvPr/>
        </p:nvSpPr>
        <p:spPr>
          <a:xfrm>
            <a:off x="9670852" y="4958358"/>
            <a:ext cx="4221599" cy="976193"/>
          </a:xfrm>
          <a:prstGeom prst="rect">
            <a:avLst/>
          </a:prstGeom>
          <a:noFill/>
          <a:ln/>
        </p:spPr>
        <p:txBody>
          <a:bodyPr wrap="square" lIns="0" tIns="0" rIns="0" bIns="0" rtlCol="0" anchor="t"/>
          <a:lstStyle/>
          <a:p>
            <a:pPr marL="0" indent="0" algn="l">
              <a:lnSpc>
                <a:spcPts val="2550"/>
              </a:lnSpc>
              <a:buNone/>
            </a:pPr>
            <a:r>
              <a:rPr lang="en-US" sz="1650" dirty="0">
                <a:solidFill>
                  <a:srgbClr val="E5DCE6"/>
                </a:solidFill>
                <a:latin typeface="Montserrat" pitchFamily="34" charset="0"/>
                <a:ea typeface="Montserrat" pitchFamily="34" charset="-122"/>
                <a:cs typeface="Montserrat" pitchFamily="34" charset="-120"/>
              </a:rPr>
              <a:t>Iterate through collections, processing each item individually. Ideal for arrays and lists.</a:t>
            </a:r>
            <a:endParaRPr lang="en-US" sz="1650" dirty="0"/>
          </a:p>
        </p:txBody>
      </p:sp>
      <p:sp>
        <p:nvSpPr>
          <p:cNvPr id="21" name="Shape 16"/>
          <p:cNvSpPr/>
          <p:nvPr/>
        </p:nvSpPr>
        <p:spPr>
          <a:xfrm>
            <a:off x="9670852" y="6154936"/>
            <a:ext cx="4221599" cy="1292423"/>
          </a:xfrm>
          <a:prstGeom prst="roundRect">
            <a:avLst>
              <a:gd name="adj" fmla="val 6851"/>
            </a:avLst>
          </a:prstGeom>
          <a:solidFill>
            <a:srgbClr val="161B4C"/>
          </a:solidFill>
          <a:ln/>
        </p:spPr>
      </p:sp>
      <p:sp>
        <p:nvSpPr>
          <p:cNvPr id="22" name="Shape 17"/>
          <p:cNvSpPr/>
          <p:nvPr/>
        </p:nvSpPr>
        <p:spPr>
          <a:xfrm>
            <a:off x="9660374" y="6154936"/>
            <a:ext cx="4242554" cy="1292423"/>
          </a:xfrm>
          <a:prstGeom prst="roundRect">
            <a:avLst>
              <a:gd name="adj" fmla="val 2447"/>
            </a:avLst>
          </a:prstGeom>
          <a:solidFill>
            <a:srgbClr val="161B4C"/>
          </a:solidFill>
          <a:ln/>
        </p:spPr>
      </p:sp>
      <p:sp>
        <p:nvSpPr>
          <p:cNvPr id="23" name="Text 18"/>
          <p:cNvSpPr/>
          <p:nvPr/>
        </p:nvSpPr>
        <p:spPr>
          <a:xfrm>
            <a:off x="9871115" y="6313051"/>
            <a:ext cx="3821073" cy="976193"/>
          </a:xfrm>
          <a:prstGeom prst="rect">
            <a:avLst/>
          </a:prstGeom>
          <a:noFill/>
          <a:ln/>
        </p:spPr>
        <p:txBody>
          <a:bodyPr wrap="square" lIns="0" tIns="0" rIns="0" bIns="0" rtlCol="0" anchor="t"/>
          <a:lstStyle/>
          <a:p>
            <a:pPr marL="0" indent="0" algn="l">
              <a:lnSpc>
                <a:spcPts val="2550"/>
              </a:lnSpc>
              <a:buNone/>
            </a:pPr>
            <a:r>
              <a:rPr lang="en-US" sz="1650" dirty="0">
                <a:solidFill>
                  <a:srgbClr val="E5DCE6"/>
                </a:solidFill>
                <a:highlight>
                  <a:srgbClr val="161B4C"/>
                </a:highlight>
                <a:latin typeface="Consolas" pitchFamily="34" charset="0"/>
                <a:ea typeface="Consolas" pitchFamily="34" charset="-122"/>
                <a:cs typeface="Consolas" pitchFamily="34" charset="-120"/>
              </a:rPr>
              <a:t>foreach ($name in $names) {</a:t>
            </a:r>
            <a:endParaRPr lang="en-US" sz="1650" dirty="0"/>
          </a:p>
          <a:p>
            <a:pPr marL="0" indent="0" algn="l">
              <a:lnSpc>
                <a:spcPts val="2550"/>
              </a:lnSpc>
              <a:buNone/>
            </a:pPr>
            <a:r>
              <a:rPr lang="en-US" sz="1650" dirty="0">
                <a:solidFill>
                  <a:srgbClr val="E5DCE6"/>
                </a:solidFill>
                <a:highlight>
                  <a:srgbClr val="161B4C"/>
                </a:highlight>
                <a:latin typeface="Consolas" pitchFamily="34" charset="0"/>
                <a:ea typeface="Consolas" pitchFamily="34" charset="-122"/>
                <a:cs typeface="Consolas" pitchFamily="34" charset="-120"/>
              </a:rPr>
              <a:t> Write-Output $name</a:t>
            </a:r>
            <a:endParaRPr lang="en-US" sz="1650" dirty="0"/>
          </a:p>
          <a:p>
            <a:pPr marL="0" indent="0" algn="l">
              <a:lnSpc>
                <a:spcPts val="2550"/>
              </a:lnSpc>
              <a:buNone/>
            </a:pPr>
            <a:r>
              <a:rPr lang="en-US" sz="1650" dirty="0">
                <a:solidFill>
                  <a:srgbClr val="E5DCE6"/>
                </a:solidFill>
                <a:highlight>
                  <a:srgbClr val="161B4C"/>
                </a:highlight>
                <a:latin typeface="Consolas" pitchFamily="34" charset="0"/>
                <a:ea typeface="Consolas" pitchFamily="34" charset="-122"/>
                <a:cs typeface="Consolas" pitchFamily="34" charset="-120"/>
              </a:rPr>
              <a:t>}</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73787" y="649486"/>
            <a:ext cx="1501378" cy="412075"/>
          </a:xfrm>
          <a:prstGeom prst="roundRect">
            <a:avLst>
              <a:gd name="adj" fmla="val 18028"/>
            </a:avLst>
          </a:prstGeom>
          <a:solidFill>
            <a:srgbClr val="3E0845"/>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423" y="767120"/>
            <a:ext cx="176808" cy="176808"/>
          </a:xfrm>
          <a:prstGeom prst="rect">
            <a:avLst/>
          </a:prstGeom>
        </p:spPr>
      </p:pic>
      <p:sp>
        <p:nvSpPr>
          <p:cNvPr id="4" name="Text 1"/>
          <p:cNvSpPr/>
          <p:nvPr/>
        </p:nvSpPr>
        <p:spPr>
          <a:xfrm>
            <a:off x="1171575" y="715804"/>
            <a:ext cx="970955" cy="279440"/>
          </a:xfrm>
          <a:prstGeom prst="rect">
            <a:avLst/>
          </a:prstGeom>
          <a:noFill/>
          <a:ln/>
        </p:spPr>
        <p:txBody>
          <a:bodyPr wrap="none" lIns="0" tIns="0" rIns="0" bIns="0" rtlCol="0" anchor="t"/>
          <a:lstStyle/>
          <a:p>
            <a:pPr marL="0" indent="0" algn="l">
              <a:lnSpc>
                <a:spcPts val="2200"/>
              </a:lnSpc>
              <a:buNone/>
            </a:pPr>
            <a:r>
              <a:rPr lang="en-US" sz="1350" dirty="0">
                <a:solidFill>
                  <a:srgbClr val="E5DCE6"/>
                </a:solidFill>
                <a:latin typeface="Montserrat" pitchFamily="34" charset="0"/>
                <a:ea typeface="Montserrat" pitchFamily="34" charset="-122"/>
                <a:cs typeface="Montserrat" pitchFamily="34" charset="-120"/>
              </a:rPr>
              <a:t>SCRIPTING</a:t>
            </a:r>
            <a:endParaRPr lang="en-US" sz="1350" dirty="0"/>
          </a:p>
        </p:txBody>
      </p:sp>
      <p:sp>
        <p:nvSpPr>
          <p:cNvPr id="5" name="Text 2"/>
          <p:cNvSpPr/>
          <p:nvPr/>
        </p:nvSpPr>
        <p:spPr>
          <a:xfrm>
            <a:off x="773787" y="1147763"/>
            <a:ext cx="7674650" cy="690801"/>
          </a:xfrm>
          <a:prstGeom prst="rect">
            <a:avLst/>
          </a:prstGeom>
          <a:noFill/>
          <a:ln/>
        </p:spPr>
        <p:txBody>
          <a:bodyPr wrap="none" lIns="0" tIns="0" rIns="0" bIns="0" rtlCol="0" anchor="t"/>
          <a:lstStyle/>
          <a:p>
            <a:pPr marL="0" indent="0" algn="l">
              <a:lnSpc>
                <a:spcPts val="5400"/>
              </a:lnSpc>
              <a:buNone/>
            </a:pPr>
            <a:r>
              <a:rPr lang="en-US" sz="4350" b="1" dirty="0">
                <a:solidFill>
                  <a:srgbClr val="EEAEF6"/>
                </a:solidFill>
                <a:latin typeface="Bricolage Grotesque Extra Bold" pitchFamily="34" charset="0"/>
                <a:ea typeface="Bricolage Grotesque Extra Bold" pitchFamily="34" charset="-122"/>
                <a:cs typeface="Bricolage Grotesque Extra Bold" pitchFamily="34" charset="-120"/>
              </a:rPr>
              <a:t>Creating PowerShell Scripts</a:t>
            </a:r>
            <a:endParaRPr lang="en-US" sz="4350" dirty="0"/>
          </a:p>
        </p:txBody>
      </p:sp>
      <p:sp>
        <p:nvSpPr>
          <p:cNvPr id="6" name="Text 3"/>
          <p:cNvSpPr/>
          <p:nvPr/>
        </p:nvSpPr>
        <p:spPr>
          <a:xfrm>
            <a:off x="773787" y="2377321"/>
            <a:ext cx="2763679" cy="345400"/>
          </a:xfrm>
          <a:prstGeom prst="rect">
            <a:avLst/>
          </a:prstGeom>
          <a:noFill/>
          <a:ln/>
        </p:spPr>
        <p:txBody>
          <a:bodyPr wrap="none" lIns="0" tIns="0" rIns="0" bIns="0" rtlCol="0" anchor="t"/>
          <a:lstStyle/>
          <a:p>
            <a:pPr marL="0" indent="0" algn="l">
              <a:lnSpc>
                <a:spcPts val="2700"/>
              </a:lnSpc>
              <a:buNone/>
            </a:pPr>
            <a:r>
              <a:rPr lang="en-US" sz="2150" b="1" dirty="0">
                <a:solidFill>
                  <a:srgbClr val="EEAEF6"/>
                </a:solidFill>
                <a:latin typeface="Bricolage Grotesque Extra Bold" pitchFamily="34" charset="0"/>
                <a:ea typeface="Bricolage Grotesque Extra Bold" pitchFamily="34" charset="-122"/>
                <a:cs typeface="Bricolage Grotesque Extra Bold" pitchFamily="34" charset="-120"/>
              </a:rPr>
              <a:t>What is a Script?</a:t>
            </a:r>
            <a:endParaRPr lang="en-US" sz="2150" dirty="0"/>
          </a:p>
        </p:txBody>
      </p:sp>
      <p:sp>
        <p:nvSpPr>
          <p:cNvPr id="7" name="Text 4"/>
          <p:cNvSpPr/>
          <p:nvPr/>
        </p:nvSpPr>
        <p:spPr>
          <a:xfrm>
            <a:off x="773787" y="2938224"/>
            <a:ext cx="6271736" cy="1055251"/>
          </a:xfrm>
          <a:prstGeom prst="rect">
            <a:avLst/>
          </a:prstGeom>
          <a:noFill/>
          <a:ln/>
        </p:spPr>
        <p:txBody>
          <a:bodyPr wrap="square" lIns="0" tIns="0" rIns="0" bIns="0" rtlCol="0" anchor="t"/>
          <a:lstStyle/>
          <a:p>
            <a:pPr marL="0" indent="0" algn="l">
              <a:lnSpc>
                <a:spcPts val="2750"/>
              </a:lnSpc>
              <a:buNone/>
            </a:pPr>
            <a:r>
              <a:rPr lang="en-US" sz="1700" dirty="0">
                <a:solidFill>
                  <a:srgbClr val="E5DCE6"/>
                </a:solidFill>
                <a:latin typeface="Montserrat" pitchFamily="34" charset="0"/>
                <a:ea typeface="Montserrat" pitchFamily="34" charset="-122"/>
                <a:cs typeface="Montserrat" pitchFamily="34" charset="-120"/>
              </a:rPr>
              <a:t>A PowerShell script is a text file containing PowerShell commands, saved with a </a:t>
            </a:r>
            <a:r>
              <a:rPr lang="en-US" sz="1700" dirty="0">
                <a:solidFill>
                  <a:srgbClr val="E5DCE6"/>
                </a:solidFill>
                <a:highlight>
                  <a:srgbClr val="161B4C"/>
                </a:highlight>
                <a:latin typeface="Consolas" pitchFamily="34" charset="0"/>
                <a:ea typeface="Consolas" pitchFamily="34" charset="-122"/>
                <a:cs typeface="Consolas" pitchFamily="34" charset="-120"/>
              </a:rPr>
              <a:t>.ps1</a:t>
            </a:r>
            <a:r>
              <a:rPr lang="en-US" sz="1700" dirty="0">
                <a:solidFill>
                  <a:srgbClr val="E5DCE6"/>
                </a:solidFill>
                <a:latin typeface="Montserrat" pitchFamily="34" charset="0"/>
                <a:ea typeface="Montserrat" pitchFamily="34" charset="-122"/>
                <a:cs typeface="Montserrat" pitchFamily="34" charset="-120"/>
              </a:rPr>
              <a:t> extension. Scripts enable you to save and reuse complex command sequences.</a:t>
            </a:r>
            <a:endParaRPr lang="en-US" sz="1700" dirty="0"/>
          </a:p>
        </p:txBody>
      </p:sp>
      <p:sp>
        <p:nvSpPr>
          <p:cNvPr id="8" name="Text 5"/>
          <p:cNvSpPr/>
          <p:nvPr/>
        </p:nvSpPr>
        <p:spPr>
          <a:xfrm>
            <a:off x="773787" y="4208978"/>
            <a:ext cx="2763679" cy="345400"/>
          </a:xfrm>
          <a:prstGeom prst="rect">
            <a:avLst/>
          </a:prstGeom>
          <a:noFill/>
          <a:ln/>
        </p:spPr>
        <p:txBody>
          <a:bodyPr wrap="none" lIns="0" tIns="0" rIns="0" bIns="0" rtlCol="0" anchor="t"/>
          <a:lstStyle/>
          <a:p>
            <a:pPr marL="0" indent="0" algn="l">
              <a:lnSpc>
                <a:spcPts val="2700"/>
              </a:lnSpc>
              <a:buNone/>
            </a:pPr>
            <a:r>
              <a:rPr lang="en-US" sz="2150" b="1" dirty="0">
                <a:solidFill>
                  <a:srgbClr val="EEAEF6"/>
                </a:solidFill>
                <a:latin typeface="Bricolage Grotesque Extra Bold" pitchFamily="34" charset="0"/>
                <a:ea typeface="Bricolage Grotesque Extra Bold" pitchFamily="34" charset="-122"/>
                <a:cs typeface="Bricolage Grotesque Extra Bold" pitchFamily="34" charset="-120"/>
              </a:rPr>
              <a:t>Example Script</a:t>
            </a:r>
            <a:endParaRPr lang="en-US" sz="2150" dirty="0"/>
          </a:p>
        </p:txBody>
      </p:sp>
      <p:sp>
        <p:nvSpPr>
          <p:cNvPr id="9" name="Shape 6"/>
          <p:cNvSpPr/>
          <p:nvPr/>
        </p:nvSpPr>
        <p:spPr>
          <a:xfrm>
            <a:off x="773787" y="4796790"/>
            <a:ext cx="6271736" cy="1029891"/>
          </a:xfrm>
          <a:prstGeom prst="roundRect">
            <a:avLst>
              <a:gd name="adj" fmla="val 9016"/>
            </a:avLst>
          </a:prstGeom>
          <a:solidFill>
            <a:srgbClr val="161B4C"/>
          </a:solidFill>
          <a:ln/>
        </p:spPr>
      </p:sp>
      <p:sp>
        <p:nvSpPr>
          <p:cNvPr id="10" name="Shape 7"/>
          <p:cNvSpPr/>
          <p:nvPr/>
        </p:nvSpPr>
        <p:spPr>
          <a:xfrm>
            <a:off x="762833" y="4796790"/>
            <a:ext cx="6293644" cy="1029891"/>
          </a:xfrm>
          <a:prstGeom prst="roundRect">
            <a:avLst>
              <a:gd name="adj" fmla="val 3220"/>
            </a:avLst>
          </a:prstGeom>
          <a:solidFill>
            <a:srgbClr val="161B4C"/>
          </a:solidFill>
          <a:ln/>
        </p:spPr>
      </p:sp>
      <p:sp>
        <p:nvSpPr>
          <p:cNvPr id="11" name="Text 8"/>
          <p:cNvSpPr/>
          <p:nvPr/>
        </p:nvSpPr>
        <p:spPr>
          <a:xfrm>
            <a:off x="983813" y="4962525"/>
            <a:ext cx="5851684" cy="698421"/>
          </a:xfrm>
          <a:prstGeom prst="rect">
            <a:avLst/>
          </a:prstGeom>
          <a:noFill/>
          <a:ln/>
        </p:spPr>
        <p:txBody>
          <a:bodyPr wrap="square" lIns="0" tIns="0" rIns="0" bIns="0" rtlCol="0" anchor="t"/>
          <a:lstStyle/>
          <a:p>
            <a:pPr marL="0" indent="0" algn="l">
              <a:lnSpc>
                <a:spcPts val="2750"/>
              </a:lnSpc>
              <a:buNone/>
            </a:pPr>
            <a:r>
              <a:rPr lang="en-US" sz="1700" dirty="0">
                <a:solidFill>
                  <a:srgbClr val="E5DCE6"/>
                </a:solidFill>
                <a:highlight>
                  <a:srgbClr val="161B4C"/>
                </a:highlight>
                <a:latin typeface="Consolas" pitchFamily="34" charset="0"/>
                <a:ea typeface="Consolas" pitchFamily="34" charset="-122"/>
                <a:cs typeface="Consolas" pitchFamily="34" charset="-120"/>
              </a:rPr>
              <a:t>$name = Read-Host "Enter your name"</a:t>
            </a:r>
            <a:endParaRPr lang="en-US" sz="1700" dirty="0"/>
          </a:p>
          <a:p>
            <a:pPr marL="0" indent="0" algn="l">
              <a:lnSpc>
                <a:spcPts val="2750"/>
              </a:lnSpc>
              <a:buNone/>
            </a:pPr>
            <a:r>
              <a:rPr lang="en-US" sz="1700" dirty="0">
                <a:solidFill>
                  <a:srgbClr val="E5DCE6"/>
                </a:solidFill>
                <a:highlight>
                  <a:srgbClr val="161B4C"/>
                </a:highlight>
                <a:latin typeface="Consolas" pitchFamily="34" charset="0"/>
                <a:ea typeface="Consolas" pitchFamily="34" charset="-122"/>
                <a:cs typeface="Consolas" pitchFamily="34" charset="-120"/>
              </a:rPr>
              <a:t>Write-Output "Hello $name"</a:t>
            </a:r>
            <a:endParaRPr lang="en-US" sz="1700" dirty="0"/>
          </a:p>
        </p:txBody>
      </p:sp>
      <p:sp>
        <p:nvSpPr>
          <p:cNvPr id="12" name="Text 9"/>
          <p:cNvSpPr/>
          <p:nvPr/>
        </p:nvSpPr>
        <p:spPr>
          <a:xfrm>
            <a:off x="773787" y="6069092"/>
            <a:ext cx="2763679" cy="345400"/>
          </a:xfrm>
          <a:prstGeom prst="rect">
            <a:avLst/>
          </a:prstGeom>
          <a:noFill/>
          <a:ln/>
        </p:spPr>
        <p:txBody>
          <a:bodyPr wrap="none" lIns="0" tIns="0" rIns="0" bIns="0" rtlCol="0" anchor="t"/>
          <a:lstStyle/>
          <a:p>
            <a:pPr marL="0" indent="0" algn="l">
              <a:lnSpc>
                <a:spcPts val="2700"/>
              </a:lnSpc>
              <a:buNone/>
            </a:pPr>
            <a:r>
              <a:rPr lang="en-US" sz="2150" b="1" dirty="0">
                <a:solidFill>
                  <a:srgbClr val="EEAEF6"/>
                </a:solidFill>
                <a:latin typeface="Bricolage Grotesque Extra Bold" pitchFamily="34" charset="0"/>
                <a:ea typeface="Bricolage Grotesque Extra Bold" pitchFamily="34" charset="-122"/>
                <a:cs typeface="Bricolage Grotesque Extra Bold" pitchFamily="34" charset="-120"/>
              </a:rPr>
              <a:t>Running Your Script</a:t>
            </a:r>
            <a:endParaRPr lang="en-US" sz="2150" dirty="0"/>
          </a:p>
        </p:txBody>
      </p:sp>
      <p:sp>
        <p:nvSpPr>
          <p:cNvPr id="13" name="Shape 10"/>
          <p:cNvSpPr/>
          <p:nvPr/>
        </p:nvSpPr>
        <p:spPr>
          <a:xfrm>
            <a:off x="773787" y="6656903"/>
            <a:ext cx="6271736" cy="680680"/>
          </a:xfrm>
          <a:prstGeom prst="roundRect">
            <a:avLst>
              <a:gd name="adj" fmla="val 13642"/>
            </a:avLst>
          </a:prstGeom>
          <a:solidFill>
            <a:srgbClr val="161B4C"/>
          </a:solidFill>
          <a:ln/>
        </p:spPr>
      </p:sp>
      <p:sp>
        <p:nvSpPr>
          <p:cNvPr id="14" name="Shape 11"/>
          <p:cNvSpPr/>
          <p:nvPr/>
        </p:nvSpPr>
        <p:spPr>
          <a:xfrm>
            <a:off x="762833" y="6656903"/>
            <a:ext cx="6293644" cy="680680"/>
          </a:xfrm>
          <a:prstGeom prst="roundRect">
            <a:avLst>
              <a:gd name="adj" fmla="val 4872"/>
            </a:avLst>
          </a:prstGeom>
          <a:solidFill>
            <a:srgbClr val="161B4C"/>
          </a:solidFill>
          <a:ln/>
        </p:spPr>
      </p:sp>
      <p:sp>
        <p:nvSpPr>
          <p:cNvPr id="15" name="Text 12"/>
          <p:cNvSpPr/>
          <p:nvPr/>
        </p:nvSpPr>
        <p:spPr>
          <a:xfrm>
            <a:off x="983813" y="6822638"/>
            <a:ext cx="5851684" cy="349210"/>
          </a:xfrm>
          <a:prstGeom prst="rect">
            <a:avLst/>
          </a:prstGeom>
          <a:noFill/>
          <a:ln/>
        </p:spPr>
        <p:txBody>
          <a:bodyPr wrap="none" lIns="0" tIns="0" rIns="0" bIns="0" rtlCol="0" anchor="t"/>
          <a:lstStyle/>
          <a:p>
            <a:pPr marL="0" indent="0" algn="l">
              <a:lnSpc>
                <a:spcPts val="2750"/>
              </a:lnSpc>
              <a:buNone/>
            </a:pPr>
            <a:r>
              <a:rPr lang="en-US" sz="1700" dirty="0">
                <a:solidFill>
                  <a:srgbClr val="E5DCE6"/>
                </a:solidFill>
                <a:highlight>
                  <a:srgbClr val="161B4C"/>
                </a:highlight>
                <a:latin typeface="Consolas" pitchFamily="34" charset="0"/>
                <a:ea typeface="Consolas" pitchFamily="34" charset="-122"/>
                <a:cs typeface="Consolas" pitchFamily="34" charset="-120"/>
              </a:rPr>
              <a:t>.\hello.ps1</a:t>
            </a:r>
            <a:endParaRPr lang="en-US" sz="1700" dirty="0"/>
          </a:p>
        </p:txBody>
      </p:sp>
      <p:sp>
        <p:nvSpPr>
          <p:cNvPr id="16" name="Shape 13"/>
          <p:cNvSpPr/>
          <p:nvPr/>
        </p:nvSpPr>
        <p:spPr>
          <a:xfrm>
            <a:off x="7592497" y="2404229"/>
            <a:ext cx="6271736" cy="4746069"/>
          </a:xfrm>
          <a:prstGeom prst="roundRect">
            <a:avLst>
              <a:gd name="adj" fmla="val 1957"/>
            </a:avLst>
          </a:prstGeom>
          <a:solidFill>
            <a:srgbClr val="3E0845"/>
          </a:solidFill>
          <a:ln/>
        </p:spPr>
      </p:sp>
      <p:pic>
        <p:nvPicPr>
          <p:cNvPr id="17" name="Image 1" descr="preencoded.png"/>
          <p:cNvPicPr>
            <a:picLocks noChangeAspect="1"/>
          </p:cNvPicPr>
          <p:nvPr/>
        </p:nvPicPr>
        <p:blipFill>
          <a:blip r:embed="rId5"/>
          <a:stretch>
            <a:fillRect/>
          </a:stretch>
        </p:blipFill>
        <p:spPr>
          <a:xfrm>
            <a:off x="7813477" y="2692241"/>
            <a:ext cx="345400" cy="276344"/>
          </a:xfrm>
          <a:prstGeom prst="rect">
            <a:avLst/>
          </a:prstGeom>
        </p:spPr>
      </p:pic>
      <p:sp>
        <p:nvSpPr>
          <p:cNvPr id="18" name="Text 14"/>
          <p:cNvSpPr/>
          <p:nvPr/>
        </p:nvSpPr>
        <p:spPr>
          <a:xfrm>
            <a:off x="8379857" y="2674977"/>
            <a:ext cx="2763679" cy="345400"/>
          </a:xfrm>
          <a:prstGeom prst="rect">
            <a:avLst/>
          </a:prstGeom>
          <a:noFill/>
          <a:ln/>
        </p:spPr>
        <p:txBody>
          <a:bodyPr wrap="none" lIns="0" tIns="0" rIns="0" bIns="0" rtlCol="0" anchor="t"/>
          <a:lstStyle/>
          <a:p>
            <a:pPr marL="0" indent="0" algn="l">
              <a:lnSpc>
                <a:spcPts val="2700"/>
              </a:lnSpc>
              <a:buNone/>
            </a:pPr>
            <a:r>
              <a:rPr lang="en-US" sz="2150" b="1" dirty="0">
                <a:solidFill>
                  <a:srgbClr val="FFFFFF"/>
                </a:solidFill>
                <a:latin typeface="Bricolage Grotesque Extra Bold" pitchFamily="34" charset="0"/>
                <a:ea typeface="Bricolage Grotesque Extra Bold" pitchFamily="34" charset="-122"/>
                <a:cs typeface="Bricolage Grotesque Extra Bold" pitchFamily="34" charset="-120"/>
              </a:rPr>
              <a:t>Execution Policy</a:t>
            </a:r>
            <a:endParaRPr lang="en-US" sz="2150" dirty="0"/>
          </a:p>
        </p:txBody>
      </p:sp>
      <p:sp>
        <p:nvSpPr>
          <p:cNvPr id="19" name="Text 15"/>
          <p:cNvSpPr/>
          <p:nvPr/>
        </p:nvSpPr>
        <p:spPr>
          <a:xfrm>
            <a:off x="8379857" y="3235881"/>
            <a:ext cx="5263396" cy="1396841"/>
          </a:xfrm>
          <a:prstGeom prst="rect">
            <a:avLst/>
          </a:prstGeom>
          <a:noFill/>
          <a:ln/>
        </p:spPr>
        <p:txBody>
          <a:bodyPr wrap="square" lIns="0" tIns="0" rIns="0" bIns="0" rtlCol="0" anchor="t"/>
          <a:lstStyle/>
          <a:p>
            <a:pPr marL="0" indent="0" algn="l">
              <a:lnSpc>
                <a:spcPts val="2750"/>
              </a:lnSpc>
              <a:buNone/>
            </a:pPr>
            <a:r>
              <a:rPr lang="en-US" sz="1700" dirty="0">
                <a:solidFill>
                  <a:srgbClr val="FFFFFF"/>
                </a:solidFill>
                <a:latin typeface="Montserrat" pitchFamily="34" charset="0"/>
                <a:ea typeface="Montserrat" pitchFamily="34" charset="-122"/>
                <a:cs typeface="Montserrat" pitchFamily="34" charset="-120"/>
              </a:rPr>
              <a:t>If Windows blocks your script, you'll need to adjust the execution policy. This security feature prevents unauthorised scripts from running.</a:t>
            </a:r>
            <a:endParaRPr lang="en-US" sz="1700" dirty="0"/>
          </a:p>
        </p:txBody>
      </p:sp>
      <p:sp>
        <p:nvSpPr>
          <p:cNvPr id="20" name="Shape 16"/>
          <p:cNvSpPr/>
          <p:nvPr/>
        </p:nvSpPr>
        <p:spPr>
          <a:xfrm>
            <a:off x="8379857" y="4875133"/>
            <a:ext cx="5263396" cy="680680"/>
          </a:xfrm>
          <a:prstGeom prst="roundRect">
            <a:avLst>
              <a:gd name="adj" fmla="val 13642"/>
            </a:avLst>
          </a:prstGeom>
          <a:solidFill>
            <a:srgbClr val="161B4C"/>
          </a:solidFill>
          <a:ln/>
        </p:spPr>
      </p:sp>
      <p:sp>
        <p:nvSpPr>
          <p:cNvPr id="21" name="Shape 17"/>
          <p:cNvSpPr/>
          <p:nvPr/>
        </p:nvSpPr>
        <p:spPr>
          <a:xfrm>
            <a:off x="8368903" y="4875133"/>
            <a:ext cx="5285303" cy="680680"/>
          </a:xfrm>
          <a:prstGeom prst="roundRect">
            <a:avLst>
              <a:gd name="adj" fmla="val 4872"/>
            </a:avLst>
          </a:prstGeom>
          <a:solidFill>
            <a:srgbClr val="161B4C"/>
          </a:solidFill>
          <a:ln/>
        </p:spPr>
      </p:sp>
      <p:sp>
        <p:nvSpPr>
          <p:cNvPr id="22" name="Text 18"/>
          <p:cNvSpPr/>
          <p:nvPr/>
        </p:nvSpPr>
        <p:spPr>
          <a:xfrm>
            <a:off x="8589883" y="5040868"/>
            <a:ext cx="4843343" cy="349210"/>
          </a:xfrm>
          <a:prstGeom prst="rect">
            <a:avLst/>
          </a:prstGeom>
          <a:noFill/>
          <a:ln/>
        </p:spPr>
        <p:txBody>
          <a:bodyPr wrap="none" lIns="0" tIns="0" rIns="0" bIns="0" rtlCol="0" anchor="t"/>
          <a:lstStyle/>
          <a:p>
            <a:pPr marL="0" indent="0" algn="l">
              <a:lnSpc>
                <a:spcPts val="2750"/>
              </a:lnSpc>
              <a:buNone/>
            </a:pPr>
            <a:r>
              <a:rPr lang="en-US" sz="1700" dirty="0">
                <a:solidFill>
                  <a:srgbClr val="FFFFFF"/>
                </a:solidFill>
                <a:highlight>
                  <a:srgbClr val="161B4C"/>
                </a:highlight>
                <a:latin typeface="Consolas" pitchFamily="34" charset="0"/>
                <a:ea typeface="Consolas" pitchFamily="34" charset="-122"/>
                <a:cs typeface="Consolas" pitchFamily="34" charset="-120"/>
              </a:rPr>
              <a:t>Set-ExecutionPolicy RemoteSigned</a:t>
            </a:r>
            <a:endParaRPr lang="en-US" sz="1700" dirty="0"/>
          </a:p>
        </p:txBody>
      </p:sp>
      <p:sp>
        <p:nvSpPr>
          <p:cNvPr id="23" name="Text 19"/>
          <p:cNvSpPr/>
          <p:nvPr/>
        </p:nvSpPr>
        <p:spPr>
          <a:xfrm>
            <a:off x="8379857" y="5798225"/>
            <a:ext cx="5263396" cy="1047631"/>
          </a:xfrm>
          <a:prstGeom prst="rect">
            <a:avLst/>
          </a:prstGeom>
          <a:noFill/>
          <a:ln/>
        </p:spPr>
        <p:txBody>
          <a:bodyPr wrap="square" lIns="0" tIns="0" rIns="0" bIns="0" rtlCol="0" anchor="t"/>
          <a:lstStyle/>
          <a:p>
            <a:pPr marL="0" indent="0" algn="l">
              <a:lnSpc>
                <a:spcPts val="2750"/>
              </a:lnSpc>
              <a:buNone/>
            </a:pPr>
            <a:r>
              <a:rPr lang="en-US" sz="1700" dirty="0">
                <a:solidFill>
                  <a:srgbClr val="FFFFFF"/>
                </a:solidFill>
                <a:latin typeface="Montserrat" pitchFamily="34" charset="0"/>
                <a:ea typeface="Montserrat" pitchFamily="34" charset="-122"/>
                <a:cs typeface="Montserrat" pitchFamily="34" charset="-120"/>
              </a:rPr>
              <a:t>This allows locally created scripts to run whilst requiring downloaded scripts to be signed by a trusted publisher.</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16280" y="1322189"/>
            <a:ext cx="6947178" cy="639485"/>
          </a:xfrm>
          <a:prstGeom prst="rect">
            <a:avLst/>
          </a:prstGeom>
          <a:noFill/>
          <a:ln/>
        </p:spPr>
        <p:txBody>
          <a:bodyPr wrap="none" lIns="0" tIns="0" rIns="0" bIns="0" rtlCol="0" anchor="t"/>
          <a:lstStyle/>
          <a:p>
            <a:pPr marL="0" indent="0" algn="l">
              <a:lnSpc>
                <a:spcPts val="5000"/>
              </a:lnSpc>
              <a:buNone/>
            </a:pPr>
            <a:r>
              <a:rPr lang="en-US" sz="4000" b="1" dirty="0">
                <a:solidFill>
                  <a:srgbClr val="EEAEF6"/>
                </a:solidFill>
                <a:latin typeface="Bricolage Grotesque Extra Bold" pitchFamily="34" charset="0"/>
                <a:ea typeface="Bricolage Grotesque Extra Bold" pitchFamily="34" charset="-122"/>
                <a:cs typeface="Bricolage Grotesque Extra Bold" pitchFamily="34" charset="-120"/>
              </a:rPr>
              <a:t>Automating Common Tasks</a:t>
            </a:r>
            <a:endParaRPr lang="en-US" sz="4000" dirty="0"/>
          </a:p>
        </p:txBody>
      </p:sp>
      <p:sp>
        <p:nvSpPr>
          <p:cNvPr id="4" name="Text 1"/>
          <p:cNvSpPr/>
          <p:nvPr/>
        </p:nvSpPr>
        <p:spPr>
          <a:xfrm>
            <a:off x="716280" y="2238613"/>
            <a:ext cx="7711440" cy="622697"/>
          </a:xfrm>
          <a:prstGeom prst="rect">
            <a:avLst/>
          </a:prstGeom>
          <a:noFill/>
          <a:ln/>
        </p:spPr>
        <p:txBody>
          <a:bodyPr wrap="square" lIns="0" tIns="0" rIns="0" bIns="0" rtlCol="0" anchor="t"/>
          <a:lstStyle/>
          <a:p>
            <a:pPr marL="0" indent="0" algn="l">
              <a:lnSpc>
                <a:spcPts val="2450"/>
              </a:lnSpc>
              <a:buNone/>
            </a:pPr>
            <a:r>
              <a:rPr lang="en-US" sz="1600" dirty="0">
                <a:solidFill>
                  <a:srgbClr val="E5DCE6"/>
                </a:solidFill>
                <a:latin typeface="Montserrat" pitchFamily="34" charset="0"/>
                <a:ea typeface="Montserrat" pitchFamily="34" charset="-122"/>
                <a:cs typeface="Montserrat" pitchFamily="34" charset="-120"/>
              </a:rPr>
              <a:t>PowerShell excels at automating repetitive file operations and system administration tasks, saving hours of manual work.</a:t>
            </a:r>
            <a:endParaRPr lang="en-US" sz="1600" dirty="0"/>
          </a:p>
        </p:txBody>
      </p:sp>
      <p:sp>
        <p:nvSpPr>
          <p:cNvPr id="5" name="Shape 2"/>
          <p:cNvSpPr/>
          <p:nvPr/>
        </p:nvSpPr>
        <p:spPr>
          <a:xfrm>
            <a:off x="716280" y="3375898"/>
            <a:ext cx="2447449" cy="3531394"/>
          </a:xfrm>
          <a:prstGeom prst="roundRect">
            <a:avLst>
              <a:gd name="adj" fmla="val 4483"/>
            </a:avLst>
          </a:prstGeom>
          <a:solidFill>
            <a:srgbClr val="090E3F"/>
          </a:solidFill>
          <a:ln/>
        </p:spPr>
      </p:sp>
      <p:sp>
        <p:nvSpPr>
          <p:cNvPr id="6" name="Shape 3"/>
          <p:cNvSpPr/>
          <p:nvPr/>
        </p:nvSpPr>
        <p:spPr>
          <a:xfrm>
            <a:off x="716280" y="3353038"/>
            <a:ext cx="2447449" cy="91440"/>
          </a:xfrm>
          <a:prstGeom prst="roundRect">
            <a:avLst>
              <a:gd name="adj" fmla="val 94002"/>
            </a:avLst>
          </a:prstGeom>
          <a:solidFill>
            <a:srgbClr val="EEAEF6"/>
          </a:solidFill>
          <a:ln/>
        </p:spPr>
      </p:sp>
      <p:sp>
        <p:nvSpPr>
          <p:cNvPr id="7" name="Shape 4"/>
          <p:cNvSpPr/>
          <p:nvPr/>
        </p:nvSpPr>
        <p:spPr>
          <a:xfrm>
            <a:off x="1633061" y="3068955"/>
            <a:ext cx="613886" cy="613886"/>
          </a:xfrm>
          <a:prstGeom prst="roundRect">
            <a:avLst>
              <a:gd name="adj" fmla="val 148953"/>
            </a:avLst>
          </a:prstGeom>
          <a:solidFill>
            <a:srgbClr val="EEAEF6"/>
          </a:solidFill>
          <a:ln/>
        </p:spPr>
      </p:sp>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17251" y="3253145"/>
            <a:ext cx="245507" cy="245507"/>
          </a:xfrm>
          <a:prstGeom prst="rect">
            <a:avLst/>
          </a:prstGeom>
        </p:spPr>
      </p:pic>
      <p:sp>
        <p:nvSpPr>
          <p:cNvPr id="9" name="Text 5"/>
          <p:cNvSpPr/>
          <p:nvPr/>
        </p:nvSpPr>
        <p:spPr>
          <a:xfrm>
            <a:off x="943689" y="3887510"/>
            <a:ext cx="1992630" cy="319802"/>
          </a:xfrm>
          <a:prstGeom prst="rect">
            <a:avLst/>
          </a:prstGeom>
          <a:noFill/>
          <a:ln/>
        </p:spPr>
        <p:txBody>
          <a:bodyPr wrap="none" lIns="0" tIns="0" rIns="0" bIns="0" rtlCol="0" anchor="t"/>
          <a:lstStyle/>
          <a:p>
            <a:pPr marL="0" indent="0" algn="l">
              <a:lnSpc>
                <a:spcPts val="2500"/>
              </a:lnSpc>
              <a:buNone/>
            </a:pPr>
            <a:r>
              <a:rPr lang="en-US" sz="2000" b="1" dirty="0">
                <a:solidFill>
                  <a:srgbClr val="E5DCE6"/>
                </a:solidFill>
                <a:latin typeface="Bricolage Grotesque Extra Bold" pitchFamily="34" charset="0"/>
                <a:ea typeface="Bricolage Grotesque Extra Bold" pitchFamily="34" charset="-122"/>
                <a:cs typeface="Bricolage Grotesque Extra Bold" pitchFamily="34" charset="-120"/>
              </a:rPr>
              <a:t>File Operations</a:t>
            </a:r>
            <a:endParaRPr lang="en-US" sz="2000" dirty="0"/>
          </a:p>
        </p:txBody>
      </p:sp>
      <p:sp>
        <p:nvSpPr>
          <p:cNvPr id="10" name="Text 6"/>
          <p:cNvSpPr/>
          <p:nvPr/>
        </p:nvSpPr>
        <p:spPr>
          <a:xfrm>
            <a:off x="943689" y="4318040"/>
            <a:ext cx="1992630" cy="2180134"/>
          </a:xfrm>
          <a:prstGeom prst="rect">
            <a:avLst/>
          </a:prstGeom>
          <a:noFill/>
          <a:ln/>
        </p:spPr>
        <p:txBody>
          <a:bodyPr wrap="square" lIns="0" tIns="0" rIns="0" bIns="0" rtlCol="0" anchor="t"/>
          <a:lstStyle/>
          <a:p>
            <a:pPr marL="342900" indent="-342900" algn="l">
              <a:lnSpc>
                <a:spcPts val="2450"/>
              </a:lnSpc>
              <a:buSzPct val="100000"/>
              <a:buChar char="•"/>
            </a:pPr>
            <a:r>
              <a:rPr lang="en-US" sz="1600" dirty="0">
                <a:solidFill>
                  <a:srgbClr val="E5DCE6"/>
                </a:solidFill>
                <a:highlight>
                  <a:srgbClr val="161B4C"/>
                </a:highlight>
                <a:latin typeface="Consolas" pitchFamily="34" charset="0"/>
                <a:ea typeface="Consolas" pitchFamily="34" charset="-122"/>
                <a:cs typeface="Consolas" pitchFamily="34" charset="-120"/>
              </a:rPr>
              <a:t>New-Item test.txt -ItemType File</a:t>
            </a:r>
            <a:endParaRPr lang="en-US" sz="1600" dirty="0"/>
          </a:p>
          <a:p>
            <a:pPr marL="342900" indent="-342900" algn="l">
              <a:lnSpc>
                <a:spcPts val="2450"/>
              </a:lnSpc>
              <a:buSzPct val="100000"/>
              <a:buChar char="•"/>
            </a:pPr>
            <a:r>
              <a:rPr lang="en-US" sz="1600" dirty="0">
                <a:solidFill>
                  <a:srgbClr val="E5DCE6"/>
                </a:solidFill>
                <a:highlight>
                  <a:srgbClr val="161B4C"/>
                </a:highlight>
                <a:latin typeface="Consolas" pitchFamily="34" charset="0"/>
                <a:ea typeface="Consolas" pitchFamily="34" charset="-122"/>
                <a:cs typeface="Consolas" pitchFamily="34" charset="-120"/>
              </a:rPr>
              <a:t>Copy-Item test.txt backup.txt</a:t>
            </a:r>
            <a:endParaRPr lang="en-US" sz="1600" dirty="0"/>
          </a:p>
          <a:p>
            <a:pPr marL="342900" indent="-342900" algn="l">
              <a:lnSpc>
                <a:spcPts val="2450"/>
              </a:lnSpc>
              <a:buSzPct val="100000"/>
              <a:buChar char="•"/>
            </a:pPr>
            <a:r>
              <a:rPr lang="en-US" sz="1600" dirty="0">
                <a:solidFill>
                  <a:srgbClr val="E5DCE6"/>
                </a:solidFill>
                <a:highlight>
                  <a:srgbClr val="161B4C"/>
                </a:highlight>
                <a:latin typeface="Consolas" pitchFamily="34" charset="0"/>
                <a:ea typeface="Consolas" pitchFamily="34" charset="-122"/>
                <a:cs typeface="Consolas" pitchFamily="34" charset="-120"/>
              </a:rPr>
              <a:t>Remove-Item test.txt</a:t>
            </a:r>
            <a:endParaRPr lang="en-US" sz="1600" dirty="0"/>
          </a:p>
        </p:txBody>
      </p:sp>
      <p:sp>
        <p:nvSpPr>
          <p:cNvPr id="11" name="Shape 7"/>
          <p:cNvSpPr/>
          <p:nvPr/>
        </p:nvSpPr>
        <p:spPr>
          <a:xfrm>
            <a:off x="3348276" y="3375898"/>
            <a:ext cx="2447449" cy="3531394"/>
          </a:xfrm>
          <a:prstGeom prst="roundRect">
            <a:avLst>
              <a:gd name="adj" fmla="val 4483"/>
            </a:avLst>
          </a:prstGeom>
          <a:solidFill>
            <a:srgbClr val="090E3F"/>
          </a:solidFill>
          <a:ln/>
        </p:spPr>
      </p:sp>
      <p:sp>
        <p:nvSpPr>
          <p:cNvPr id="12" name="Shape 8"/>
          <p:cNvSpPr/>
          <p:nvPr/>
        </p:nvSpPr>
        <p:spPr>
          <a:xfrm>
            <a:off x="3348276" y="3353038"/>
            <a:ext cx="2447449" cy="91440"/>
          </a:xfrm>
          <a:prstGeom prst="roundRect">
            <a:avLst>
              <a:gd name="adj" fmla="val 94002"/>
            </a:avLst>
          </a:prstGeom>
          <a:solidFill>
            <a:srgbClr val="EEAEF6"/>
          </a:solidFill>
          <a:ln/>
        </p:spPr>
      </p:sp>
      <p:sp>
        <p:nvSpPr>
          <p:cNvPr id="13" name="Shape 9"/>
          <p:cNvSpPr/>
          <p:nvPr/>
        </p:nvSpPr>
        <p:spPr>
          <a:xfrm>
            <a:off x="4265057" y="3068955"/>
            <a:ext cx="613886" cy="613886"/>
          </a:xfrm>
          <a:prstGeom prst="roundRect">
            <a:avLst>
              <a:gd name="adj" fmla="val 148953"/>
            </a:avLst>
          </a:prstGeom>
          <a:solidFill>
            <a:srgbClr val="EEAEF6"/>
          </a:solidFill>
          <a:ln/>
        </p:spPr>
      </p:sp>
      <p:pic>
        <p:nvPicPr>
          <p:cNvPr id="14"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49247" y="3253145"/>
            <a:ext cx="245507" cy="245507"/>
          </a:xfrm>
          <a:prstGeom prst="rect">
            <a:avLst/>
          </a:prstGeom>
        </p:spPr>
      </p:pic>
      <p:sp>
        <p:nvSpPr>
          <p:cNvPr id="15" name="Text 10"/>
          <p:cNvSpPr/>
          <p:nvPr/>
        </p:nvSpPr>
        <p:spPr>
          <a:xfrm>
            <a:off x="3575685" y="3887510"/>
            <a:ext cx="1992630" cy="639604"/>
          </a:xfrm>
          <a:prstGeom prst="rect">
            <a:avLst/>
          </a:prstGeom>
          <a:noFill/>
          <a:ln/>
        </p:spPr>
        <p:txBody>
          <a:bodyPr wrap="square" lIns="0" tIns="0" rIns="0" bIns="0" rtlCol="0" anchor="t"/>
          <a:lstStyle/>
          <a:p>
            <a:pPr marL="0" indent="0" algn="l">
              <a:lnSpc>
                <a:spcPts val="2500"/>
              </a:lnSpc>
              <a:buNone/>
            </a:pPr>
            <a:r>
              <a:rPr lang="en-US" sz="2000" b="1" dirty="0">
                <a:solidFill>
                  <a:srgbClr val="E5DCE6"/>
                </a:solidFill>
                <a:latin typeface="Bricolage Grotesque Extra Bold" pitchFamily="34" charset="0"/>
                <a:ea typeface="Bricolage Grotesque Extra Bold" pitchFamily="34" charset="-122"/>
                <a:cs typeface="Bricolage Grotesque Extra Bold" pitchFamily="34" charset="-120"/>
              </a:rPr>
              <a:t>Directory Management</a:t>
            </a:r>
            <a:endParaRPr lang="en-US" sz="2000" dirty="0"/>
          </a:p>
        </p:txBody>
      </p:sp>
      <p:sp>
        <p:nvSpPr>
          <p:cNvPr id="16" name="Text 11"/>
          <p:cNvSpPr/>
          <p:nvPr/>
        </p:nvSpPr>
        <p:spPr>
          <a:xfrm>
            <a:off x="3575685" y="4637842"/>
            <a:ext cx="1992630" cy="1245791"/>
          </a:xfrm>
          <a:prstGeom prst="rect">
            <a:avLst/>
          </a:prstGeom>
          <a:noFill/>
          <a:ln/>
        </p:spPr>
        <p:txBody>
          <a:bodyPr wrap="square" lIns="0" tIns="0" rIns="0" bIns="0" rtlCol="0" anchor="t"/>
          <a:lstStyle/>
          <a:p>
            <a:pPr marL="342900" indent="-342900" algn="l">
              <a:lnSpc>
                <a:spcPts val="2450"/>
              </a:lnSpc>
              <a:buSzPct val="100000"/>
              <a:buChar char="•"/>
            </a:pPr>
            <a:r>
              <a:rPr lang="en-US" sz="1600" dirty="0">
                <a:solidFill>
                  <a:srgbClr val="E5DCE6"/>
                </a:solidFill>
                <a:highlight>
                  <a:srgbClr val="161B4C"/>
                </a:highlight>
                <a:latin typeface="Consolas" pitchFamily="34" charset="0"/>
                <a:ea typeface="Consolas" pitchFamily="34" charset="-122"/>
                <a:cs typeface="Consolas" pitchFamily="34" charset="-120"/>
              </a:rPr>
              <a:t>New-Item Logs -ItemType Directory</a:t>
            </a:r>
            <a:endParaRPr lang="en-US" sz="1600" dirty="0"/>
          </a:p>
          <a:p>
            <a:pPr marL="342900" indent="-342900" algn="l">
              <a:lnSpc>
                <a:spcPts val="2450"/>
              </a:lnSpc>
              <a:buSzPct val="100000"/>
              <a:buChar char="•"/>
            </a:pPr>
            <a:r>
              <a:rPr lang="en-US" sz="1600" dirty="0">
                <a:solidFill>
                  <a:srgbClr val="E5DCE6"/>
                </a:solidFill>
                <a:highlight>
                  <a:srgbClr val="161B4C"/>
                </a:highlight>
                <a:latin typeface="Consolas" pitchFamily="34" charset="0"/>
                <a:ea typeface="Consolas" pitchFamily="34" charset="-122"/>
                <a:cs typeface="Consolas" pitchFamily="34" charset="-120"/>
              </a:rPr>
              <a:t>Get-ChildItem</a:t>
            </a:r>
            <a:endParaRPr lang="en-US" sz="1600" dirty="0"/>
          </a:p>
        </p:txBody>
      </p:sp>
      <p:sp>
        <p:nvSpPr>
          <p:cNvPr id="17" name="Shape 12"/>
          <p:cNvSpPr/>
          <p:nvPr/>
        </p:nvSpPr>
        <p:spPr>
          <a:xfrm>
            <a:off x="5980271" y="3375898"/>
            <a:ext cx="2447449" cy="3531394"/>
          </a:xfrm>
          <a:prstGeom prst="roundRect">
            <a:avLst>
              <a:gd name="adj" fmla="val 4483"/>
            </a:avLst>
          </a:prstGeom>
          <a:solidFill>
            <a:srgbClr val="090E3F"/>
          </a:solidFill>
          <a:ln/>
        </p:spPr>
      </p:sp>
      <p:sp>
        <p:nvSpPr>
          <p:cNvPr id="18" name="Shape 13"/>
          <p:cNvSpPr/>
          <p:nvPr/>
        </p:nvSpPr>
        <p:spPr>
          <a:xfrm>
            <a:off x="5980271" y="3353038"/>
            <a:ext cx="2447449" cy="91440"/>
          </a:xfrm>
          <a:prstGeom prst="roundRect">
            <a:avLst>
              <a:gd name="adj" fmla="val 94002"/>
            </a:avLst>
          </a:prstGeom>
          <a:solidFill>
            <a:srgbClr val="EEAEF6"/>
          </a:solidFill>
          <a:ln/>
        </p:spPr>
      </p:sp>
      <p:sp>
        <p:nvSpPr>
          <p:cNvPr id="19" name="Shape 14"/>
          <p:cNvSpPr/>
          <p:nvPr/>
        </p:nvSpPr>
        <p:spPr>
          <a:xfrm>
            <a:off x="6897053" y="3068955"/>
            <a:ext cx="613886" cy="613886"/>
          </a:xfrm>
          <a:prstGeom prst="roundRect">
            <a:avLst>
              <a:gd name="adj" fmla="val 148953"/>
            </a:avLst>
          </a:prstGeom>
          <a:solidFill>
            <a:srgbClr val="EEAEF6"/>
          </a:solidFill>
          <a:ln/>
        </p:spPr>
      </p:sp>
      <p:pic>
        <p:nvPicPr>
          <p:cNvPr id="2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81242" y="3253145"/>
            <a:ext cx="245507" cy="245507"/>
          </a:xfrm>
          <a:prstGeom prst="rect">
            <a:avLst/>
          </a:prstGeom>
        </p:spPr>
      </p:pic>
      <p:sp>
        <p:nvSpPr>
          <p:cNvPr id="21" name="Text 15"/>
          <p:cNvSpPr/>
          <p:nvPr/>
        </p:nvSpPr>
        <p:spPr>
          <a:xfrm>
            <a:off x="6207681" y="3887510"/>
            <a:ext cx="1992630" cy="639604"/>
          </a:xfrm>
          <a:prstGeom prst="rect">
            <a:avLst/>
          </a:prstGeom>
          <a:noFill/>
          <a:ln/>
        </p:spPr>
        <p:txBody>
          <a:bodyPr wrap="square" lIns="0" tIns="0" rIns="0" bIns="0" rtlCol="0" anchor="t"/>
          <a:lstStyle/>
          <a:p>
            <a:pPr marL="0" indent="0" algn="l">
              <a:lnSpc>
                <a:spcPts val="2500"/>
              </a:lnSpc>
              <a:buNone/>
            </a:pPr>
            <a:r>
              <a:rPr lang="en-US" sz="2000" b="1" dirty="0">
                <a:solidFill>
                  <a:srgbClr val="E5DCE6"/>
                </a:solidFill>
                <a:latin typeface="Bricolage Grotesque Extra Bold" pitchFamily="34" charset="0"/>
                <a:ea typeface="Bricolage Grotesque Extra Bold" pitchFamily="34" charset="-122"/>
                <a:cs typeface="Bricolage Grotesque Extra Bold" pitchFamily="34" charset="-120"/>
              </a:rPr>
              <a:t>System Services</a:t>
            </a:r>
            <a:endParaRPr lang="en-US" sz="2000" dirty="0"/>
          </a:p>
        </p:txBody>
      </p:sp>
      <p:sp>
        <p:nvSpPr>
          <p:cNvPr id="22" name="Text 16"/>
          <p:cNvSpPr/>
          <p:nvPr/>
        </p:nvSpPr>
        <p:spPr>
          <a:xfrm>
            <a:off x="6207681" y="4637842"/>
            <a:ext cx="1992630" cy="1557238"/>
          </a:xfrm>
          <a:prstGeom prst="rect">
            <a:avLst/>
          </a:prstGeom>
          <a:noFill/>
          <a:ln/>
        </p:spPr>
        <p:txBody>
          <a:bodyPr wrap="square" lIns="0" tIns="0" rIns="0" bIns="0" rtlCol="0" anchor="t"/>
          <a:lstStyle/>
          <a:p>
            <a:pPr marL="342900" indent="-342900" algn="l">
              <a:lnSpc>
                <a:spcPts val="2450"/>
              </a:lnSpc>
              <a:buSzPct val="100000"/>
              <a:buChar char="•"/>
            </a:pPr>
            <a:r>
              <a:rPr lang="en-US" sz="1600" dirty="0">
                <a:solidFill>
                  <a:srgbClr val="E5DCE6"/>
                </a:solidFill>
                <a:highlight>
                  <a:srgbClr val="161B4C"/>
                </a:highlight>
                <a:latin typeface="Consolas" pitchFamily="34" charset="0"/>
                <a:ea typeface="Consolas" pitchFamily="34" charset="-122"/>
                <a:cs typeface="Consolas" pitchFamily="34" charset="-120"/>
              </a:rPr>
              <a:t>Get-Service</a:t>
            </a:r>
            <a:endParaRPr lang="en-US" sz="1600" dirty="0"/>
          </a:p>
          <a:p>
            <a:pPr marL="342900" indent="-342900" algn="l">
              <a:lnSpc>
                <a:spcPts val="2450"/>
              </a:lnSpc>
              <a:buSzPct val="100000"/>
              <a:buChar char="•"/>
            </a:pPr>
            <a:r>
              <a:rPr lang="en-US" sz="1600" dirty="0">
                <a:solidFill>
                  <a:srgbClr val="E5DCE6"/>
                </a:solidFill>
                <a:highlight>
                  <a:srgbClr val="161B4C"/>
                </a:highlight>
                <a:latin typeface="Consolas" pitchFamily="34" charset="0"/>
                <a:ea typeface="Consolas" pitchFamily="34" charset="-122"/>
                <a:cs typeface="Consolas" pitchFamily="34" charset="-120"/>
              </a:rPr>
              <a:t>Start-Service spooler</a:t>
            </a:r>
            <a:endParaRPr lang="en-US" sz="1600" dirty="0"/>
          </a:p>
          <a:p>
            <a:pPr marL="342900" indent="-342900" algn="l">
              <a:lnSpc>
                <a:spcPts val="2450"/>
              </a:lnSpc>
              <a:buSzPct val="100000"/>
              <a:buChar char="•"/>
            </a:pPr>
            <a:r>
              <a:rPr lang="en-US" sz="1600" dirty="0">
                <a:solidFill>
                  <a:srgbClr val="E5DCE6"/>
                </a:solidFill>
                <a:highlight>
                  <a:srgbClr val="161B4C"/>
                </a:highlight>
                <a:latin typeface="Consolas" pitchFamily="34" charset="0"/>
                <a:ea typeface="Consolas" pitchFamily="34" charset="-122"/>
                <a:cs typeface="Consolas" pitchFamily="34" charset="-120"/>
              </a:rPr>
              <a:t>Stop-Service spooler</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1827133" y="1086088"/>
            <a:ext cx="958572" cy="283607"/>
          </a:xfrm>
          <a:prstGeom prst="roundRect">
            <a:avLst>
              <a:gd name="adj" fmla="val 18846"/>
            </a:avLst>
          </a:prstGeom>
          <a:noFill/>
          <a:ln w="7620">
            <a:solidFill>
              <a:srgbClr val="EEAEF6"/>
            </a:solidFill>
            <a:prstDash val="solid"/>
          </a:ln>
        </p:spPr>
      </p:sp>
      <p:sp>
        <p:nvSpPr>
          <p:cNvPr id="3" name="Text 1"/>
          <p:cNvSpPr/>
          <p:nvPr/>
        </p:nvSpPr>
        <p:spPr>
          <a:xfrm>
            <a:off x="1930122" y="1141333"/>
            <a:ext cx="752594" cy="173117"/>
          </a:xfrm>
          <a:prstGeom prst="rect">
            <a:avLst/>
          </a:prstGeom>
          <a:noFill/>
          <a:ln/>
        </p:spPr>
        <p:txBody>
          <a:bodyPr wrap="none" lIns="0" tIns="0" rIns="0" bIns="0" rtlCol="0" anchor="t"/>
          <a:lstStyle/>
          <a:p>
            <a:pPr marL="0" indent="0" algn="l">
              <a:lnSpc>
                <a:spcPts val="1350"/>
              </a:lnSpc>
              <a:buNone/>
            </a:pPr>
            <a:r>
              <a:rPr lang="en-US" sz="1000" dirty="0">
                <a:solidFill>
                  <a:srgbClr val="EEAEF6"/>
                </a:solidFill>
                <a:latin typeface="Montserrat" pitchFamily="34" charset="0"/>
                <a:ea typeface="Montserrat" pitchFamily="34" charset="-122"/>
                <a:cs typeface="Montserrat" pitchFamily="34" charset="-120"/>
              </a:rPr>
              <a:t>ADVANCED</a:t>
            </a:r>
            <a:endParaRPr lang="en-US" sz="1000" dirty="0"/>
          </a:p>
        </p:txBody>
      </p:sp>
      <p:sp>
        <p:nvSpPr>
          <p:cNvPr id="4" name="Text 2"/>
          <p:cNvSpPr/>
          <p:nvPr/>
        </p:nvSpPr>
        <p:spPr>
          <a:xfrm>
            <a:off x="1827133" y="1414224"/>
            <a:ext cx="4589740" cy="497086"/>
          </a:xfrm>
          <a:prstGeom prst="rect">
            <a:avLst/>
          </a:prstGeom>
          <a:noFill/>
          <a:ln/>
        </p:spPr>
        <p:txBody>
          <a:bodyPr wrap="none" lIns="0" tIns="0" rIns="0" bIns="0" rtlCol="0" anchor="t"/>
          <a:lstStyle/>
          <a:p>
            <a:pPr marL="0" indent="0" algn="l">
              <a:lnSpc>
                <a:spcPts val="3900"/>
              </a:lnSpc>
              <a:buNone/>
            </a:pPr>
            <a:r>
              <a:rPr lang="en-US" sz="3100" b="1" dirty="0">
                <a:solidFill>
                  <a:srgbClr val="EEAEF6"/>
                </a:solidFill>
                <a:latin typeface="Bricolage Grotesque Extra Bold" pitchFamily="34" charset="0"/>
                <a:ea typeface="Bricolage Grotesque Extra Bold" pitchFamily="34" charset="-122"/>
                <a:cs typeface="Bricolage Grotesque Extra Bold" pitchFamily="34" charset="-120"/>
              </a:rPr>
              <a:t>Functions and Modules</a:t>
            </a:r>
            <a:endParaRPr lang="en-US" sz="3100" dirty="0"/>
          </a:p>
        </p:txBody>
      </p:sp>
      <p:pic>
        <p:nvPicPr>
          <p:cNvPr id="5" name="Image 0" descr="preencoded.png"/>
          <p:cNvPicPr>
            <a:picLocks noChangeAspect="1"/>
          </p:cNvPicPr>
          <p:nvPr/>
        </p:nvPicPr>
        <p:blipFill>
          <a:blip r:embed="rId3"/>
          <a:stretch>
            <a:fillRect/>
          </a:stretch>
        </p:blipFill>
        <p:spPr>
          <a:xfrm>
            <a:off x="1827133" y="2628067"/>
            <a:ext cx="6998613" cy="3965853"/>
          </a:xfrm>
          <a:prstGeom prst="rect">
            <a:avLst/>
          </a:prstGeom>
        </p:spPr>
      </p:pic>
      <p:sp>
        <p:nvSpPr>
          <p:cNvPr id="6" name="Text 3"/>
          <p:cNvSpPr/>
          <p:nvPr/>
        </p:nvSpPr>
        <p:spPr>
          <a:xfrm>
            <a:off x="9221272" y="2190036"/>
            <a:ext cx="1988344" cy="248483"/>
          </a:xfrm>
          <a:prstGeom prst="rect">
            <a:avLst/>
          </a:prstGeom>
          <a:noFill/>
          <a:ln/>
        </p:spPr>
        <p:txBody>
          <a:bodyPr wrap="none" lIns="0" tIns="0" rIns="0" bIns="0" rtlCol="0" anchor="t"/>
          <a:lstStyle/>
          <a:p>
            <a:pPr marL="0" indent="0" algn="l">
              <a:lnSpc>
                <a:spcPts val="1950"/>
              </a:lnSpc>
              <a:buNone/>
            </a:pPr>
            <a:r>
              <a:rPr lang="en-US" sz="1550" b="1" dirty="0">
                <a:solidFill>
                  <a:srgbClr val="EEAEF6"/>
                </a:solidFill>
                <a:latin typeface="Bricolage Grotesque Extra Bold" pitchFamily="34" charset="0"/>
                <a:ea typeface="Bricolage Grotesque Extra Bold" pitchFamily="34" charset="-122"/>
                <a:cs typeface="Bricolage Grotesque Extra Bold" pitchFamily="34" charset="-120"/>
              </a:rPr>
              <a:t>Functions</a:t>
            </a:r>
            <a:endParaRPr lang="en-US" sz="1550" dirty="0"/>
          </a:p>
        </p:txBody>
      </p:sp>
      <p:sp>
        <p:nvSpPr>
          <p:cNvPr id="7" name="Text 4"/>
          <p:cNvSpPr/>
          <p:nvPr/>
        </p:nvSpPr>
        <p:spPr>
          <a:xfrm>
            <a:off x="9221272" y="2549962"/>
            <a:ext cx="3589377" cy="865823"/>
          </a:xfrm>
          <a:prstGeom prst="rect">
            <a:avLst/>
          </a:prstGeom>
          <a:noFill/>
          <a:ln/>
        </p:spPr>
        <p:txBody>
          <a:bodyPr wrap="square" lIns="0" tIns="0" rIns="0" bIns="0" rtlCol="0" anchor="t"/>
          <a:lstStyle/>
          <a:p>
            <a:pPr marL="0" indent="0" algn="l">
              <a:lnSpc>
                <a:spcPts val="1700"/>
              </a:lnSpc>
              <a:buNone/>
            </a:pPr>
            <a:r>
              <a:rPr lang="en-US" sz="1250" dirty="0">
                <a:solidFill>
                  <a:srgbClr val="E5DCE6"/>
                </a:solidFill>
                <a:latin typeface="Montserrat" pitchFamily="34" charset="0"/>
                <a:ea typeface="Montserrat" pitchFamily="34" charset="-122"/>
                <a:cs typeface="Montserrat" pitchFamily="34" charset="-120"/>
              </a:rPr>
              <a:t>Functions are reusable blocks of code that perform specific tasks. They accept parameters and can return values, making your scripts more maintainable.</a:t>
            </a:r>
            <a:endParaRPr lang="en-US" sz="1250" dirty="0"/>
          </a:p>
        </p:txBody>
      </p:sp>
      <p:sp>
        <p:nvSpPr>
          <p:cNvPr id="8" name="Shape 5"/>
          <p:cNvSpPr/>
          <p:nvPr/>
        </p:nvSpPr>
        <p:spPr>
          <a:xfrm>
            <a:off x="9221272" y="3541276"/>
            <a:ext cx="3589377" cy="1320879"/>
          </a:xfrm>
          <a:prstGeom prst="roundRect">
            <a:avLst>
              <a:gd name="adj" fmla="val 5058"/>
            </a:avLst>
          </a:prstGeom>
          <a:solidFill>
            <a:srgbClr val="161B4C"/>
          </a:solidFill>
          <a:ln/>
        </p:spPr>
      </p:sp>
      <p:sp>
        <p:nvSpPr>
          <p:cNvPr id="9" name="Shape 6"/>
          <p:cNvSpPr/>
          <p:nvPr/>
        </p:nvSpPr>
        <p:spPr>
          <a:xfrm>
            <a:off x="9213413" y="3541276"/>
            <a:ext cx="3605093" cy="1320879"/>
          </a:xfrm>
          <a:prstGeom prst="roundRect">
            <a:avLst>
              <a:gd name="adj" fmla="val 1806"/>
            </a:avLst>
          </a:prstGeom>
          <a:solidFill>
            <a:srgbClr val="161B4C"/>
          </a:solidFill>
          <a:ln/>
        </p:spPr>
      </p:sp>
      <p:sp>
        <p:nvSpPr>
          <p:cNvPr id="10" name="Text 7"/>
          <p:cNvSpPr/>
          <p:nvPr/>
        </p:nvSpPr>
        <p:spPr>
          <a:xfrm>
            <a:off x="9372481" y="3660577"/>
            <a:ext cx="3286958" cy="1082278"/>
          </a:xfrm>
          <a:prstGeom prst="rect">
            <a:avLst/>
          </a:prstGeom>
          <a:noFill/>
          <a:ln/>
        </p:spPr>
        <p:txBody>
          <a:bodyPr wrap="square" lIns="0" tIns="0" rIns="0" bIns="0" rtlCol="0" anchor="t"/>
          <a:lstStyle/>
          <a:p>
            <a:pPr marL="0" indent="0" algn="l">
              <a:lnSpc>
                <a:spcPts val="1700"/>
              </a:lnSpc>
              <a:buNone/>
            </a:pPr>
            <a:r>
              <a:rPr lang="en-US" sz="1250" dirty="0">
                <a:solidFill>
                  <a:srgbClr val="E5DCE6"/>
                </a:solidFill>
                <a:highlight>
                  <a:srgbClr val="161B4C"/>
                </a:highlight>
                <a:latin typeface="Consolas" pitchFamily="34" charset="0"/>
                <a:ea typeface="Consolas" pitchFamily="34" charset="-122"/>
                <a:cs typeface="Consolas" pitchFamily="34" charset="-120"/>
              </a:rPr>
              <a:t>function Add-Numbers {</a:t>
            </a:r>
            <a:endParaRPr lang="en-US" sz="1250" dirty="0"/>
          </a:p>
          <a:p>
            <a:pPr marL="0" indent="0" algn="l">
              <a:lnSpc>
                <a:spcPts val="1700"/>
              </a:lnSpc>
              <a:buNone/>
            </a:pPr>
            <a:r>
              <a:rPr lang="en-US" sz="1250" dirty="0">
                <a:solidFill>
                  <a:srgbClr val="E5DCE6"/>
                </a:solidFill>
                <a:highlight>
                  <a:srgbClr val="161B4C"/>
                </a:highlight>
                <a:latin typeface="Consolas" pitchFamily="34" charset="0"/>
                <a:ea typeface="Consolas" pitchFamily="34" charset="-122"/>
                <a:cs typeface="Consolas" pitchFamily="34" charset="-120"/>
              </a:rPr>
              <a:t>  param ($a, $b)</a:t>
            </a:r>
            <a:endParaRPr lang="en-US" sz="1250" dirty="0"/>
          </a:p>
          <a:p>
            <a:pPr marL="0" indent="0" algn="l">
              <a:lnSpc>
                <a:spcPts val="1700"/>
              </a:lnSpc>
              <a:buNone/>
            </a:pPr>
            <a:r>
              <a:rPr lang="en-US" sz="1250" dirty="0">
                <a:solidFill>
                  <a:srgbClr val="E5DCE6"/>
                </a:solidFill>
                <a:highlight>
                  <a:srgbClr val="161B4C"/>
                </a:highlight>
                <a:latin typeface="Consolas" pitchFamily="34" charset="0"/>
                <a:ea typeface="Consolas" pitchFamily="34" charset="-122"/>
                <a:cs typeface="Consolas" pitchFamily="34" charset="-120"/>
              </a:rPr>
              <a:t>  return $a + $b</a:t>
            </a:r>
            <a:endParaRPr lang="en-US" sz="1250" dirty="0"/>
          </a:p>
          <a:p>
            <a:pPr marL="0" indent="0" algn="l">
              <a:lnSpc>
                <a:spcPts val="1700"/>
              </a:lnSpc>
              <a:buNone/>
            </a:pPr>
            <a:r>
              <a:rPr lang="en-US" sz="1250" dirty="0">
                <a:solidFill>
                  <a:srgbClr val="E5DCE6"/>
                </a:solidFill>
                <a:highlight>
                  <a:srgbClr val="161B4C"/>
                </a:highlight>
                <a:latin typeface="Consolas" pitchFamily="34" charset="0"/>
                <a:ea typeface="Consolas" pitchFamily="34" charset="-122"/>
                <a:cs typeface="Consolas" pitchFamily="34" charset="-120"/>
              </a:rPr>
              <a:t>}</a:t>
            </a:r>
            <a:endParaRPr lang="en-US" sz="1250" dirty="0"/>
          </a:p>
          <a:p>
            <a:pPr marL="0" indent="0" algn="l">
              <a:lnSpc>
                <a:spcPts val="1700"/>
              </a:lnSpc>
              <a:buNone/>
            </a:pPr>
            <a:r>
              <a:rPr lang="en-US" sz="1250" dirty="0">
                <a:solidFill>
                  <a:srgbClr val="E5DCE6"/>
                </a:solidFill>
                <a:highlight>
                  <a:srgbClr val="161B4C"/>
                </a:highlight>
                <a:latin typeface="Consolas" pitchFamily="34" charset="0"/>
                <a:ea typeface="Consolas" pitchFamily="34" charset="-122"/>
                <a:cs typeface="Consolas" pitchFamily="34" charset="-120"/>
              </a:rPr>
              <a:t>Add-Numbers 10 20</a:t>
            </a:r>
            <a:endParaRPr lang="en-US" sz="1250" dirty="0"/>
          </a:p>
        </p:txBody>
      </p:sp>
      <p:sp>
        <p:nvSpPr>
          <p:cNvPr id="11" name="Text 8"/>
          <p:cNvSpPr/>
          <p:nvPr/>
        </p:nvSpPr>
        <p:spPr>
          <a:xfrm>
            <a:off x="9221272" y="4987647"/>
            <a:ext cx="1988344" cy="248483"/>
          </a:xfrm>
          <a:prstGeom prst="rect">
            <a:avLst/>
          </a:prstGeom>
          <a:noFill/>
          <a:ln/>
        </p:spPr>
        <p:txBody>
          <a:bodyPr wrap="none" lIns="0" tIns="0" rIns="0" bIns="0" rtlCol="0" anchor="t"/>
          <a:lstStyle/>
          <a:p>
            <a:pPr marL="0" indent="0" algn="l">
              <a:lnSpc>
                <a:spcPts val="1950"/>
              </a:lnSpc>
              <a:buNone/>
            </a:pPr>
            <a:r>
              <a:rPr lang="en-US" sz="1550" b="1" dirty="0">
                <a:solidFill>
                  <a:srgbClr val="EEAEF6"/>
                </a:solidFill>
                <a:latin typeface="Bricolage Grotesque Extra Bold" pitchFamily="34" charset="0"/>
                <a:ea typeface="Bricolage Grotesque Extra Bold" pitchFamily="34" charset="-122"/>
                <a:cs typeface="Bricolage Grotesque Extra Bold" pitchFamily="34" charset="-120"/>
              </a:rPr>
              <a:t>Modules</a:t>
            </a:r>
            <a:endParaRPr lang="en-US" sz="1550" dirty="0"/>
          </a:p>
        </p:txBody>
      </p:sp>
      <p:sp>
        <p:nvSpPr>
          <p:cNvPr id="12" name="Text 9"/>
          <p:cNvSpPr/>
          <p:nvPr/>
        </p:nvSpPr>
        <p:spPr>
          <a:xfrm>
            <a:off x="9221272" y="5347573"/>
            <a:ext cx="3589377" cy="873443"/>
          </a:xfrm>
          <a:prstGeom prst="rect">
            <a:avLst/>
          </a:prstGeom>
          <a:noFill/>
          <a:ln/>
        </p:spPr>
        <p:txBody>
          <a:bodyPr wrap="square" lIns="0" tIns="0" rIns="0" bIns="0" rtlCol="0" anchor="t"/>
          <a:lstStyle/>
          <a:p>
            <a:pPr marL="0" indent="0" algn="l">
              <a:lnSpc>
                <a:spcPts val="1700"/>
              </a:lnSpc>
              <a:buNone/>
            </a:pPr>
            <a:r>
              <a:rPr lang="en-US" sz="1250" dirty="0">
                <a:solidFill>
                  <a:srgbClr val="E5DCE6"/>
                </a:solidFill>
                <a:latin typeface="Montserrat" pitchFamily="34" charset="0"/>
                <a:ea typeface="Montserrat" pitchFamily="34" charset="-122"/>
                <a:cs typeface="Montserrat" pitchFamily="34" charset="-120"/>
              </a:rPr>
              <a:t>Modules are collections of functions and scripts stored in </a:t>
            </a:r>
            <a:r>
              <a:rPr lang="en-US" sz="1250" dirty="0">
                <a:solidFill>
                  <a:srgbClr val="E5DCE6"/>
                </a:solidFill>
                <a:highlight>
                  <a:srgbClr val="161B4C"/>
                </a:highlight>
                <a:latin typeface="Consolas" pitchFamily="34" charset="0"/>
                <a:ea typeface="Consolas" pitchFamily="34" charset="-122"/>
                <a:cs typeface="Consolas" pitchFamily="34" charset="-120"/>
              </a:rPr>
              <a:t>.psm1</a:t>
            </a:r>
            <a:r>
              <a:rPr lang="en-US" sz="1250" dirty="0">
                <a:solidFill>
                  <a:srgbClr val="E5DCE6"/>
                </a:solidFill>
                <a:latin typeface="Montserrat" pitchFamily="34" charset="0"/>
                <a:ea typeface="Montserrat" pitchFamily="34" charset="-122"/>
                <a:cs typeface="Montserrat" pitchFamily="34" charset="-120"/>
              </a:rPr>
              <a:t> files. They help organise large projects and share functionality across scripts.</a:t>
            </a:r>
            <a:endParaRPr lang="en-US" sz="1250" dirty="0"/>
          </a:p>
        </p:txBody>
      </p:sp>
      <p:sp>
        <p:nvSpPr>
          <p:cNvPr id="13" name="Shape 10"/>
          <p:cNvSpPr/>
          <p:nvPr/>
        </p:nvSpPr>
        <p:spPr>
          <a:xfrm>
            <a:off x="9221272" y="6346508"/>
            <a:ext cx="3589377" cy="671512"/>
          </a:xfrm>
          <a:prstGeom prst="roundRect">
            <a:avLst>
              <a:gd name="adj" fmla="val 9949"/>
            </a:avLst>
          </a:prstGeom>
          <a:solidFill>
            <a:srgbClr val="161B4C"/>
          </a:solidFill>
          <a:ln/>
        </p:spPr>
      </p:sp>
      <p:sp>
        <p:nvSpPr>
          <p:cNvPr id="14" name="Shape 11"/>
          <p:cNvSpPr/>
          <p:nvPr/>
        </p:nvSpPr>
        <p:spPr>
          <a:xfrm>
            <a:off x="9213413" y="6346508"/>
            <a:ext cx="3605093" cy="671512"/>
          </a:xfrm>
          <a:prstGeom prst="roundRect">
            <a:avLst>
              <a:gd name="adj" fmla="val 3553"/>
            </a:avLst>
          </a:prstGeom>
          <a:solidFill>
            <a:srgbClr val="161B4C"/>
          </a:solidFill>
          <a:ln/>
        </p:spPr>
      </p:sp>
      <p:sp>
        <p:nvSpPr>
          <p:cNvPr id="15" name="Text 12"/>
          <p:cNvSpPr/>
          <p:nvPr/>
        </p:nvSpPr>
        <p:spPr>
          <a:xfrm>
            <a:off x="9372481" y="6465808"/>
            <a:ext cx="3286958" cy="432911"/>
          </a:xfrm>
          <a:prstGeom prst="rect">
            <a:avLst/>
          </a:prstGeom>
          <a:noFill/>
          <a:ln/>
        </p:spPr>
        <p:txBody>
          <a:bodyPr wrap="square" lIns="0" tIns="0" rIns="0" bIns="0" rtlCol="0" anchor="t"/>
          <a:lstStyle/>
          <a:p>
            <a:pPr marL="0" indent="0" algn="l">
              <a:lnSpc>
                <a:spcPts val="1700"/>
              </a:lnSpc>
              <a:buNone/>
            </a:pPr>
            <a:r>
              <a:rPr lang="en-US" sz="1250" dirty="0">
                <a:solidFill>
                  <a:srgbClr val="E5DCE6"/>
                </a:solidFill>
                <a:highlight>
                  <a:srgbClr val="161B4C"/>
                </a:highlight>
                <a:latin typeface="Consolas" pitchFamily="34" charset="0"/>
                <a:ea typeface="Consolas" pitchFamily="34" charset="-122"/>
                <a:cs typeface="Consolas" pitchFamily="34" charset="-120"/>
              </a:rPr>
              <a:t>Import-Module AzureAD</a:t>
            </a:r>
            <a:endParaRPr lang="en-US" sz="1250" dirty="0"/>
          </a:p>
          <a:p>
            <a:pPr marL="0" indent="0" algn="l">
              <a:lnSpc>
                <a:spcPts val="1700"/>
              </a:lnSpc>
              <a:buNone/>
            </a:pPr>
            <a:r>
              <a:rPr lang="en-US" sz="1250" dirty="0">
                <a:solidFill>
                  <a:srgbClr val="E5DCE6"/>
                </a:solidFill>
                <a:highlight>
                  <a:srgbClr val="161B4C"/>
                </a:highlight>
                <a:latin typeface="Consolas" pitchFamily="34" charset="0"/>
                <a:ea typeface="Consolas" pitchFamily="34" charset="-122"/>
                <a:cs typeface="Consolas" pitchFamily="34" charset="-120"/>
              </a:rPr>
              <a:t>Get-Module -ListAvailable</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793790" y="818912"/>
            <a:ext cx="2065973" cy="426244"/>
          </a:xfrm>
          <a:prstGeom prst="roundRect">
            <a:avLst>
              <a:gd name="adj" fmla="val 17880"/>
            </a:avLst>
          </a:prstGeom>
          <a:solidFill>
            <a:srgbClr val="3E0845"/>
          </a:solidFill>
          <a:ln/>
        </p:spPr>
      </p:sp>
      <p:sp>
        <p:nvSpPr>
          <p:cNvPr id="3" name="Text 1"/>
          <p:cNvSpPr/>
          <p:nvPr/>
        </p:nvSpPr>
        <p:spPr>
          <a:xfrm>
            <a:off x="929878" y="886897"/>
            <a:ext cx="1793796" cy="290274"/>
          </a:xfrm>
          <a:prstGeom prst="rect">
            <a:avLst/>
          </a:prstGeom>
          <a:noFill/>
          <a:ln/>
        </p:spPr>
        <p:txBody>
          <a:bodyPr wrap="none" lIns="0" tIns="0" rIns="0" bIns="0" rtlCol="0" anchor="t"/>
          <a:lstStyle/>
          <a:p>
            <a:pPr marL="0" indent="0" algn="l">
              <a:lnSpc>
                <a:spcPts val="2250"/>
              </a:lnSpc>
              <a:buNone/>
            </a:pPr>
            <a:r>
              <a:rPr lang="en-US" sz="1400" dirty="0">
                <a:solidFill>
                  <a:srgbClr val="E5DCE6"/>
                </a:solidFill>
                <a:latin typeface="Montserrat" pitchFamily="34" charset="0"/>
                <a:ea typeface="Montserrat" pitchFamily="34" charset="-122"/>
                <a:cs typeface="Montserrat" pitchFamily="34" charset="-120"/>
              </a:rPr>
              <a:t>QUICK REFERENCE</a:t>
            </a:r>
            <a:endParaRPr lang="en-US" sz="1400" dirty="0"/>
          </a:p>
        </p:txBody>
      </p:sp>
      <p:sp>
        <p:nvSpPr>
          <p:cNvPr id="4" name="Text 2"/>
          <p:cNvSpPr/>
          <p:nvPr/>
        </p:nvSpPr>
        <p:spPr>
          <a:xfrm>
            <a:off x="793790" y="1335881"/>
            <a:ext cx="6739652" cy="708779"/>
          </a:xfrm>
          <a:prstGeom prst="rect">
            <a:avLst/>
          </a:prstGeom>
          <a:noFill/>
          <a:ln/>
        </p:spPr>
        <p:txBody>
          <a:bodyPr wrap="none" lIns="0" tIns="0" rIns="0" bIns="0" rtlCol="0" anchor="t"/>
          <a:lstStyle/>
          <a:p>
            <a:pPr marL="0" indent="0" algn="l">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Key Concepts Summary</a:t>
            </a:r>
            <a:endParaRPr lang="en-US" sz="4450" dirty="0"/>
          </a:p>
        </p:txBody>
      </p:sp>
      <p:sp>
        <p:nvSpPr>
          <p:cNvPr id="5" name="Shape 3"/>
          <p:cNvSpPr/>
          <p:nvPr/>
        </p:nvSpPr>
        <p:spPr>
          <a:xfrm>
            <a:off x="793790" y="2384822"/>
            <a:ext cx="3090505" cy="2584728"/>
          </a:xfrm>
          <a:prstGeom prst="roundRect">
            <a:avLst>
              <a:gd name="adj" fmla="val 3686"/>
            </a:avLst>
          </a:prstGeom>
          <a:solidFill>
            <a:srgbClr val="282D5E"/>
          </a:solidFill>
          <a:ln/>
        </p:spPr>
      </p:sp>
      <p:sp>
        <p:nvSpPr>
          <p:cNvPr id="6" name="Shape 4"/>
          <p:cNvSpPr/>
          <p:nvPr/>
        </p:nvSpPr>
        <p:spPr>
          <a:xfrm>
            <a:off x="1020604" y="2611636"/>
            <a:ext cx="680442" cy="680442"/>
          </a:xfrm>
          <a:prstGeom prst="roundRect">
            <a:avLst>
              <a:gd name="adj" fmla="val 13436980"/>
            </a:avLst>
          </a:prstGeom>
          <a:solidFill>
            <a:srgbClr val="EEAEF6"/>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7770" y="2798683"/>
            <a:ext cx="306110" cy="306110"/>
          </a:xfrm>
          <a:prstGeom prst="rect">
            <a:avLst/>
          </a:prstGeom>
        </p:spPr>
      </p:pic>
      <p:sp>
        <p:nvSpPr>
          <p:cNvPr id="8" name="Text 5"/>
          <p:cNvSpPr/>
          <p:nvPr/>
        </p:nvSpPr>
        <p:spPr>
          <a:xfrm>
            <a:off x="1020604" y="3518892"/>
            <a:ext cx="2636877"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Cmdlets</a:t>
            </a:r>
            <a:endParaRPr lang="en-US" sz="2200" dirty="0"/>
          </a:p>
        </p:txBody>
      </p:sp>
      <p:sp>
        <p:nvSpPr>
          <p:cNvPr id="9" name="Text 6"/>
          <p:cNvSpPr/>
          <p:nvPr/>
        </p:nvSpPr>
        <p:spPr>
          <a:xfrm>
            <a:off x="1020604" y="4009311"/>
            <a:ext cx="2636877" cy="725805"/>
          </a:xfrm>
          <a:prstGeom prst="rect">
            <a:avLst/>
          </a:prstGeom>
          <a:noFill/>
          <a:ln/>
        </p:spPr>
        <p:txBody>
          <a:bodyPr wrap="squar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Follow Verb-Noun naming convention</a:t>
            </a:r>
            <a:endParaRPr lang="en-US" sz="1750" dirty="0"/>
          </a:p>
        </p:txBody>
      </p:sp>
      <p:sp>
        <p:nvSpPr>
          <p:cNvPr id="10" name="Shape 7"/>
          <p:cNvSpPr/>
          <p:nvPr/>
        </p:nvSpPr>
        <p:spPr>
          <a:xfrm>
            <a:off x="4111109" y="2384822"/>
            <a:ext cx="3090624" cy="2584728"/>
          </a:xfrm>
          <a:prstGeom prst="roundRect">
            <a:avLst>
              <a:gd name="adj" fmla="val 3686"/>
            </a:avLst>
          </a:prstGeom>
          <a:solidFill>
            <a:srgbClr val="282D5E"/>
          </a:solidFill>
          <a:ln/>
        </p:spPr>
      </p:sp>
      <p:sp>
        <p:nvSpPr>
          <p:cNvPr id="11" name="Shape 8"/>
          <p:cNvSpPr/>
          <p:nvPr/>
        </p:nvSpPr>
        <p:spPr>
          <a:xfrm>
            <a:off x="4337923" y="2611636"/>
            <a:ext cx="680442" cy="680442"/>
          </a:xfrm>
          <a:prstGeom prst="roundRect">
            <a:avLst>
              <a:gd name="adj" fmla="val 13436980"/>
            </a:avLst>
          </a:prstGeom>
          <a:solidFill>
            <a:srgbClr val="EEAEF6"/>
          </a:solidFill>
          <a:ln/>
        </p:spPr>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5089" y="2798683"/>
            <a:ext cx="306110" cy="306110"/>
          </a:xfrm>
          <a:prstGeom prst="rect">
            <a:avLst/>
          </a:prstGeom>
        </p:spPr>
      </p:pic>
      <p:sp>
        <p:nvSpPr>
          <p:cNvPr id="13" name="Text 9"/>
          <p:cNvSpPr/>
          <p:nvPr/>
        </p:nvSpPr>
        <p:spPr>
          <a:xfrm>
            <a:off x="4337923" y="3518892"/>
            <a:ext cx="2636996"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Variables</a:t>
            </a:r>
            <a:endParaRPr lang="en-US" sz="2200" dirty="0"/>
          </a:p>
        </p:txBody>
      </p:sp>
      <p:sp>
        <p:nvSpPr>
          <p:cNvPr id="14" name="Text 10"/>
          <p:cNvSpPr/>
          <p:nvPr/>
        </p:nvSpPr>
        <p:spPr>
          <a:xfrm>
            <a:off x="4337923" y="4009311"/>
            <a:ext cx="2636996" cy="733425"/>
          </a:xfrm>
          <a:prstGeom prst="rect">
            <a:avLst/>
          </a:prstGeom>
          <a:noFill/>
          <a:ln/>
        </p:spPr>
        <p:txBody>
          <a:bodyPr wrap="squar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Always start with </a:t>
            </a:r>
            <a:r>
              <a:rPr lang="en-US" sz="1750" dirty="0">
                <a:solidFill>
                  <a:srgbClr val="E5DCE6"/>
                </a:solidFill>
                <a:highlight>
                  <a:srgbClr val="161B4C"/>
                </a:highlight>
                <a:latin typeface="Consolas" pitchFamily="34" charset="0"/>
                <a:ea typeface="Consolas" pitchFamily="34" charset="-122"/>
                <a:cs typeface="Consolas" pitchFamily="34" charset="-120"/>
              </a:rPr>
              <a:t>$</a:t>
            </a:r>
            <a:r>
              <a:rPr lang="en-US" sz="1750" dirty="0">
                <a:solidFill>
                  <a:srgbClr val="E5DCE6"/>
                </a:solidFill>
                <a:latin typeface="Montserrat" pitchFamily="34" charset="0"/>
                <a:ea typeface="Montserrat" pitchFamily="34" charset="-122"/>
                <a:cs typeface="Montserrat" pitchFamily="34" charset="-120"/>
              </a:rPr>
              <a:t> symbol</a:t>
            </a:r>
            <a:endParaRPr lang="en-US" sz="1750" dirty="0"/>
          </a:p>
        </p:txBody>
      </p:sp>
      <p:sp>
        <p:nvSpPr>
          <p:cNvPr id="15" name="Shape 11"/>
          <p:cNvSpPr/>
          <p:nvPr/>
        </p:nvSpPr>
        <p:spPr>
          <a:xfrm>
            <a:off x="7428548" y="2384822"/>
            <a:ext cx="3090624" cy="2584728"/>
          </a:xfrm>
          <a:prstGeom prst="roundRect">
            <a:avLst>
              <a:gd name="adj" fmla="val 3686"/>
            </a:avLst>
          </a:prstGeom>
          <a:solidFill>
            <a:srgbClr val="282D5E"/>
          </a:solidFill>
          <a:ln/>
        </p:spPr>
      </p:sp>
      <p:sp>
        <p:nvSpPr>
          <p:cNvPr id="16" name="Shape 12"/>
          <p:cNvSpPr/>
          <p:nvPr/>
        </p:nvSpPr>
        <p:spPr>
          <a:xfrm>
            <a:off x="7655362" y="2611636"/>
            <a:ext cx="680442" cy="680442"/>
          </a:xfrm>
          <a:prstGeom prst="roundRect">
            <a:avLst>
              <a:gd name="adj" fmla="val 13436980"/>
            </a:avLst>
          </a:prstGeom>
          <a:solidFill>
            <a:srgbClr val="EEAEF6"/>
          </a:solidFill>
          <a:ln/>
        </p:spPr>
      </p:sp>
      <p:pic>
        <p:nvPicPr>
          <p:cNvPr id="17"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42528" y="2798683"/>
            <a:ext cx="306110" cy="306110"/>
          </a:xfrm>
          <a:prstGeom prst="rect">
            <a:avLst/>
          </a:prstGeom>
        </p:spPr>
      </p:pic>
      <p:sp>
        <p:nvSpPr>
          <p:cNvPr id="18" name="Text 13"/>
          <p:cNvSpPr/>
          <p:nvPr/>
        </p:nvSpPr>
        <p:spPr>
          <a:xfrm>
            <a:off x="7655362" y="3518892"/>
            <a:ext cx="2636996"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Pipelines</a:t>
            </a:r>
            <a:endParaRPr lang="en-US" sz="2200" dirty="0"/>
          </a:p>
        </p:txBody>
      </p:sp>
      <p:sp>
        <p:nvSpPr>
          <p:cNvPr id="19" name="Text 14"/>
          <p:cNvSpPr/>
          <p:nvPr/>
        </p:nvSpPr>
        <p:spPr>
          <a:xfrm>
            <a:off x="7655362" y="4009311"/>
            <a:ext cx="2636996" cy="733425"/>
          </a:xfrm>
          <a:prstGeom prst="rect">
            <a:avLst/>
          </a:prstGeom>
          <a:noFill/>
          <a:ln/>
        </p:spPr>
        <p:txBody>
          <a:bodyPr wrap="squar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Chain commands using </a:t>
            </a:r>
            <a:r>
              <a:rPr lang="en-US" sz="1750" dirty="0">
                <a:solidFill>
                  <a:srgbClr val="E5DCE6"/>
                </a:solidFill>
                <a:highlight>
                  <a:srgbClr val="161B4C"/>
                </a:highlight>
                <a:latin typeface="Consolas" pitchFamily="34" charset="0"/>
                <a:ea typeface="Consolas" pitchFamily="34" charset="-122"/>
                <a:cs typeface="Consolas" pitchFamily="34" charset="-120"/>
              </a:rPr>
              <a:t>|</a:t>
            </a:r>
            <a:r>
              <a:rPr lang="en-US" sz="1750" dirty="0">
                <a:solidFill>
                  <a:srgbClr val="E5DCE6"/>
                </a:solidFill>
                <a:latin typeface="Montserrat" pitchFamily="34" charset="0"/>
                <a:ea typeface="Montserrat" pitchFamily="34" charset="-122"/>
                <a:cs typeface="Montserrat" pitchFamily="34" charset="-120"/>
              </a:rPr>
              <a:t> operator</a:t>
            </a:r>
            <a:endParaRPr lang="en-US" sz="1750" dirty="0"/>
          </a:p>
        </p:txBody>
      </p:sp>
      <p:sp>
        <p:nvSpPr>
          <p:cNvPr id="20" name="Shape 15"/>
          <p:cNvSpPr/>
          <p:nvPr/>
        </p:nvSpPr>
        <p:spPr>
          <a:xfrm>
            <a:off x="10745986" y="2384822"/>
            <a:ext cx="3090624" cy="2584728"/>
          </a:xfrm>
          <a:prstGeom prst="roundRect">
            <a:avLst>
              <a:gd name="adj" fmla="val 3686"/>
            </a:avLst>
          </a:prstGeom>
          <a:solidFill>
            <a:srgbClr val="282D5E"/>
          </a:solidFill>
          <a:ln/>
        </p:spPr>
      </p:sp>
      <p:sp>
        <p:nvSpPr>
          <p:cNvPr id="21" name="Shape 16"/>
          <p:cNvSpPr/>
          <p:nvPr/>
        </p:nvSpPr>
        <p:spPr>
          <a:xfrm>
            <a:off x="10972800" y="2611636"/>
            <a:ext cx="680442" cy="680442"/>
          </a:xfrm>
          <a:prstGeom prst="roundRect">
            <a:avLst>
              <a:gd name="adj" fmla="val 13436980"/>
            </a:avLst>
          </a:prstGeom>
          <a:solidFill>
            <a:srgbClr val="EEAEF6"/>
          </a:solidFill>
          <a:ln/>
        </p:spPr>
      </p:sp>
      <p:pic>
        <p:nvPicPr>
          <p:cNvPr id="2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59966" y="2798683"/>
            <a:ext cx="306110" cy="306110"/>
          </a:xfrm>
          <a:prstGeom prst="rect">
            <a:avLst/>
          </a:prstGeom>
        </p:spPr>
      </p:pic>
      <p:sp>
        <p:nvSpPr>
          <p:cNvPr id="23" name="Text 17"/>
          <p:cNvSpPr/>
          <p:nvPr/>
        </p:nvSpPr>
        <p:spPr>
          <a:xfrm>
            <a:off x="10972800" y="3518892"/>
            <a:ext cx="2636996"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Scripts</a:t>
            </a:r>
            <a:endParaRPr lang="en-US" sz="2200" dirty="0"/>
          </a:p>
        </p:txBody>
      </p:sp>
      <p:sp>
        <p:nvSpPr>
          <p:cNvPr id="24" name="Text 18"/>
          <p:cNvSpPr/>
          <p:nvPr/>
        </p:nvSpPr>
        <p:spPr>
          <a:xfrm>
            <a:off x="10972800" y="4009311"/>
            <a:ext cx="2636996" cy="370523"/>
          </a:xfrm>
          <a:prstGeom prst="rect">
            <a:avLst/>
          </a:prstGeom>
          <a:noFill/>
          <a:ln/>
        </p:spPr>
        <p:txBody>
          <a:bodyPr wrap="non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Saved as </a:t>
            </a:r>
            <a:r>
              <a:rPr lang="en-US" sz="1750" dirty="0">
                <a:solidFill>
                  <a:srgbClr val="E5DCE6"/>
                </a:solidFill>
                <a:highlight>
                  <a:srgbClr val="161B4C"/>
                </a:highlight>
                <a:latin typeface="Consolas" pitchFamily="34" charset="0"/>
                <a:ea typeface="Consolas" pitchFamily="34" charset="-122"/>
                <a:cs typeface="Consolas" pitchFamily="34" charset="-120"/>
              </a:rPr>
              <a:t>.ps1</a:t>
            </a:r>
            <a:r>
              <a:rPr lang="en-US" sz="1750" dirty="0">
                <a:solidFill>
                  <a:srgbClr val="E5DCE6"/>
                </a:solidFill>
                <a:latin typeface="Montserrat" pitchFamily="34" charset="0"/>
                <a:ea typeface="Montserrat" pitchFamily="34" charset="-122"/>
                <a:cs typeface="Montserrat" pitchFamily="34" charset="-120"/>
              </a:rPr>
              <a:t> files</a:t>
            </a:r>
            <a:endParaRPr lang="en-US" sz="1750" dirty="0"/>
          </a:p>
        </p:txBody>
      </p:sp>
      <p:sp>
        <p:nvSpPr>
          <p:cNvPr id="25" name="Shape 19"/>
          <p:cNvSpPr/>
          <p:nvPr/>
        </p:nvSpPr>
        <p:spPr>
          <a:xfrm>
            <a:off x="793790" y="5196364"/>
            <a:ext cx="4196358" cy="2214205"/>
          </a:xfrm>
          <a:prstGeom prst="roundRect">
            <a:avLst>
              <a:gd name="adj" fmla="val 4303"/>
            </a:avLst>
          </a:prstGeom>
          <a:solidFill>
            <a:srgbClr val="282D5E"/>
          </a:solidFill>
          <a:ln/>
        </p:spPr>
      </p:sp>
      <p:sp>
        <p:nvSpPr>
          <p:cNvPr id="26" name="Shape 20"/>
          <p:cNvSpPr/>
          <p:nvPr/>
        </p:nvSpPr>
        <p:spPr>
          <a:xfrm>
            <a:off x="1020604" y="5423178"/>
            <a:ext cx="680442" cy="680442"/>
          </a:xfrm>
          <a:prstGeom prst="roundRect">
            <a:avLst>
              <a:gd name="adj" fmla="val 13436980"/>
            </a:avLst>
          </a:prstGeom>
          <a:solidFill>
            <a:srgbClr val="EEAEF6"/>
          </a:solidFill>
          <a:ln/>
        </p:spPr>
      </p:sp>
      <p:pic>
        <p:nvPicPr>
          <p:cNvPr id="27"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07770" y="5610225"/>
            <a:ext cx="306110" cy="306110"/>
          </a:xfrm>
          <a:prstGeom prst="rect">
            <a:avLst/>
          </a:prstGeom>
        </p:spPr>
      </p:pic>
      <p:sp>
        <p:nvSpPr>
          <p:cNvPr id="28" name="Text 21"/>
          <p:cNvSpPr/>
          <p:nvPr/>
        </p:nvSpPr>
        <p:spPr>
          <a:xfrm>
            <a:off x="1020604" y="633043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Automation</a:t>
            </a:r>
            <a:endParaRPr lang="en-US" sz="2200" dirty="0"/>
          </a:p>
        </p:txBody>
      </p:sp>
      <p:sp>
        <p:nvSpPr>
          <p:cNvPr id="29" name="Text 22"/>
          <p:cNvSpPr/>
          <p:nvPr/>
        </p:nvSpPr>
        <p:spPr>
          <a:xfrm>
            <a:off x="1020604" y="6820853"/>
            <a:ext cx="3742730" cy="362903"/>
          </a:xfrm>
          <a:prstGeom prst="rect">
            <a:avLst/>
          </a:prstGeom>
          <a:noFill/>
          <a:ln/>
        </p:spPr>
        <p:txBody>
          <a:bodyPr wrap="non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File operations and system tasks</a:t>
            </a:r>
            <a:endParaRPr lang="en-US" sz="1750" dirty="0"/>
          </a:p>
        </p:txBody>
      </p:sp>
      <p:sp>
        <p:nvSpPr>
          <p:cNvPr id="30" name="Shape 23"/>
          <p:cNvSpPr/>
          <p:nvPr/>
        </p:nvSpPr>
        <p:spPr>
          <a:xfrm>
            <a:off x="5216962" y="5196364"/>
            <a:ext cx="4196358" cy="2214205"/>
          </a:xfrm>
          <a:prstGeom prst="roundRect">
            <a:avLst>
              <a:gd name="adj" fmla="val 4303"/>
            </a:avLst>
          </a:prstGeom>
          <a:solidFill>
            <a:srgbClr val="282D5E"/>
          </a:solidFill>
          <a:ln/>
        </p:spPr>
      </p:sp>
      <p:sp>
        <p:nvSpPr>
          <p:cNvPr id="31" name="Shape 24"/>
          <p:cNvSpPr/>
          <p:nvPr/>
        </p:nvSpPr>
        <p:spPr>
          <a:xfrm>
            <a:off x="5443776" y="5423178"/>
            <a:ext cx="680442" cy="680442"/>
          </a:xfrm>
          <a:prstGeom prst="roundRect">
            <a:avLst>
              <a:gd name="adj" fmla="val 13436980"/>
            </a:avLst>
          </a:prstGeom>
          <a:solidFill>
            <a:srgbClr val="EEAEF6"/>
          </a:solidFill>
          <a:ln/>
        </p:spPr>
      </p:sp>
      <p:pic>
        <p:nvPicPr>
          <p:cNvPr id="32"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30942" y="5610225"/>
            <a:ext cx="306110" cy="306110"/>
          </a:xfrm>
          <a:prstGeom prst="rect">
            <a:avLst/>
          </a:prstGeom>
        </p:spPr>
      </p:pic>
      <p:sp>
        <p:nvSpPr>
          <p:cNvPr id="33" name="Text 25"/>
          <p:cNvSpPr/>
          <p:nvPr/>
        </p:nvSpPr>
        <p:spPr>
          <a:xfrm>
            <a:off x="5443776" y="633043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Functions</a:t>
            </a:r>
            <a:endParaRPr lang="en-US" sz="2200" dirty="0"/>
          </a:p>
        </p:txBody>
      </p:sp>
      <p:sp>
        <p:nvSpPr>
          <p:cNvPr id="34" name="Text 26"/>
          <p:cNvSpPr/>
          <p:nvPr/>
        </p:nvSpPr>
        <p:spPr>
          <a:xfrm>
            <a:off x="5443776" y="6820853"/>
            <a:ext cx="3742730" cy="362903"/>
          </a:xfrm>
          <a:prstGeom prst="rect">
            <a:avLst/>
          </a:prstGeom>
          <a:noFill/>
          <a:ln/>
        </p:spPr>
        <p:txBody>
          <a:bodyPr wrap="non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Reusable code blocks</a:t>
            </a:r>
            <a:endParaRPr lang="en-US" sz="1750" dirty="0"/>
          </a:p>
        </p:txBody>
      </p:sp>
      <p:sp>
        <p:nvSpPr>
          <p:cNvPr id="35" name="Shape 27"/>
          <p:cNvSpPr/>
          <p:nvPr/>
        </p:nvSpPr>
        <p:spPr>
          <a:xfrm>
            <a:off x="9640133" y="5196364"/>
            <a:ext cx="4196477" cy="2214205"/>
          </a:xfrm>
          <a:prstGeom prst="roundRect">
            <a:avLst>
              <a:gd name="adj" fmla="val 4303"/>
            </a:avLst>
          </a:prstGeom>
          <a:solidFill>
            <a:srgbClr val="282D5E"/>
          </a:solidFill>
          <a:ln/>
        </p:spPr>
      </p:sp>
      <p:sp>
        <p:nvSpPr>
          <p:cNvPr id="36" name="Shape 28"/>
          <p:cNvSpPr/>
          <p:nvPr/>
        </p:nvSpPr>
        <p:spPr>
          <a:xfrm>
            <a:off x="9866948" y="5423178"/>
            <a:ext cx="680442" cy="680442"/>
          </a:xfrm>
          <a:prstGeom prst="roundRect">
            <a:avLst>
              <a:gd name="adj" fmla="val 13436980"/>
            </a:avLst>
          </a:prstGeom>
          <a:solidFill>
            <a:srgbClr val="EEAEF6"/>
          </a:solidFill>
          <a:ln/>
        </p:spPr>
      </p:sp>
      <p:pic>
        <p:nvPicPr>
          <p:cNvPr id="37" name="Image 6"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4114" y="5610225"/>
            <a:ext cx="306110" cy="306110"/>
          </a:xfrm>
          <a:prstGeom prst="rect">
            <a:avLst/>
          </a:prstGeom>
        </p:spPr>
      </p:pic>
      <p:sp>
        <p:nvSpPr>
          <p:cNvPr id="38" name="Text 29"/>
          <p:cNvSpPr/>
          <p:nvPr/>
        </p:nvSpPr>
        <p:spPr>
          <a:xfrm>
            <a:off x="9866948" y="633043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Modules</a:t>
            </a:r>
            <a:endParaRPr lang="en-US" sz="2200" dirty="0"/>
          </a:p>
        </p:txBody>
      </p:sp>
      <p:sp>
        <p:nvSpPr>
          <p:cNvPr id="39" name="Text 30"/>
          <p:cNvSpPr/>
          <p:nvPr/>
        </p:nvSpPr>
        <p:spPr>
          <a:xfrm>
            <a:off x="9866948" y="6820853"/>
            <a:ext cx="3742849" cy="362903"/>
          </a:xfrm>
          <a:prstGeom prst="rect">
            <a:avLst/>
          </a:prstGeom>
          <a:noFill/>
          <a:ln/>
        </p:spPr>
        <p:txBody>
          <a:bodyPr wrap="non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Collections of related scripts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766</Words>
  <Application>Microsoft Office PowerPoint</Application>
  <PresentationFormat>Custom</PresentationFormat>
  <Paragraphs>131</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Montserrat</vt:lpstr>
      <vt:lpstr>Consolas</vt:lpstr>
      <vt:lpstr>Bricolage Grotesque Extra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Saurabh Sharma</cp:lastModifiedBy>
  <cp:revision>2</cp:revision>
  <dcterms:created xsi:type="dcterms:W3CDTF">2026-01-31T05:19:55Z</dcterms:created>
  <dcterms:modified xsi:type="dcterms:W3CDTF">2026-02-15T17:16:33Z</dcterms:modified>
</cp:coreProperties>
</file>